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comments/comment16.xml" ContentType="application/vnd.openxmlformats-officedocument.presentationml.comments+xml"/>
  <Override PartName="/ppt/notesSlides/notesSlide17.xml" ContentType="application/vnd.openxmlformats-officedocument.presentationml.notesSlide+xml"/>
  <Override PartName="/ppt/comments/comment17.xml" ContentType="application/vnd.openxmlformats-officedocument.presentationml.comments+xml"/>
  <Override PartName="/ppt/notesSlides/notesSlide18.xml" ContentType="application/vnd.openxmlformats-officedocument.presentationml.notesSlide+xml"/>
  <Override PartName="/ppt/comments/comment18.xml" ContentType="application/vnd.openxmlformats-officedocument.presentationml.comments+xml"/>
  <Override PartName="/ppt/notesSlides/notesSlide19.xml" ContentType="application/vnd.openxmlformats-officedocument.presentationml.notesSlide+xml"/>
  <Override PartName="/ppt/comments/comment19.xml" ContentType="application/vnd.openxmlformats-officedocument.presentationml.comments+xml"/>
  <Override PartName="/ppt/notesSlides/notesSlide20.xml" ContentType="application/vnd.openxmlformats-officedocument.presentationml.notesSlide+xml"/>
  <Override PartName="/ppt/comments/comment20.xml" ContentType="application/vnd.openxmlformats-officedocument.presentationml.comments+xml"/>
  <Override PartName="/ppt/notesSlides/notesSlide21.xml" ContentType="application/vnd.openxmlformats-officedocument.presentationml.notesSlide+xml"/>
  <Override PartName="/ppt/comments/comment21.xml" ContentType="application/vnd.openxmlformats-officedocument.presentationml.comments+xml"/>
  <Override PartName="/ppt/notesSlides/notesSlide22.xml" ContentType="application/vnd.openxmlformats-officedocument.presentationml.notesSlide+xml"/>
  <Override PartName="/ppt/comments/comment22.xml" ContentType="application/vnd.openxmlformats-officedocument.presentationml.comments+xml"/>
  <Override PartName="/ppt/notesSlides/notesSlide23.xml" ContentType="application/vnd.openxmlformats-officedocument.presentationml.notesSlide+xml"/>
  <Override PartName="/ppt/comments/comment23.xml" ContentType="application/vnd.openxmlformats-officedocument.presentationml.comments+xml"/>
  <Override PartName="/ppt/notesSlides/notesSlide24.xml" ContentType="application/vnd.openxmlformats-officedocument.presentationml.notesSlide+xml"/>
  <Override PartName="/ppt/comments/comment24.xml" ContentType="application/vnd.openxmlformats-officedocument.presentationml.comments+xml"/>
  <Override PartName="/ppt/notesSlides/notesSlide25.xml" ContentType="application/vnd.openxmlformats-officedocument.presentationml.notesSlide+xml"/>
  <Override PartName="/ppt/comments/comment25.xml" ContentType="application/vnd.openxmlformats-officedocument.presentationml.comments+xml"/>
  <Override PartName="/ppt/notesSlides/notesSlide26.xml" ContentType="application/vnd.openxmlformats-officedocument.presentationml.notesSlide+xml"/>
  <Override PartName="/ppt/comments/comment2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9"/>
  </p:notesMasterIdLst>
  <p:sldIdLst>
    <p:sldId id="256" r:id="rId2"/>
    <p:sldId id="257" r:id="rId3"/>
    <p:sldId id="314" r:id="rId4"/>
    <p:sldId id="263" r:id="rId5"/>
    <p:sldId id="262" r:id="rId6"/>
    <p:sldId id="315" r:id="rId7"/>
    <p:sldId id="269" r:id="rId8"/>
    <p:sldId id="270" r:id="rId9"/>
    <p:sldId id="268" r:id="rId10"/>
    <p:sldId id="273" r:id="rId11"/>
    <p:sldId id="275" r:id="rId12"/>
    <p:sldId id="277" r:id="rId13"/>
    <p:sldId id="278" r:id="rId14"/>
    <p:sldId id="279" r:id="rId15"/>
    <p:sldId id="306" r:id="rId16"/>
    <p:sldId id="286" r:id="rId17"/>
    <p:sldId id="287" r:id="rId18"/>
    <p:sldId id="285" r:id="rId19"/>
    <p:sldId id="302" r:id="rId20"/>
    <p:sldId id="289" r:id="rId21"/>
    <p:sldId id="282" r:id="rId22"/>
    <p:sldId id="311" r:id="rId23"/>
    <p:sldId id="291" r:id="rId24"/>
    <p:sldId id="292" r:id="rId25"/>
    <p:sldId id="316" r:id="rId26"/>
    <p:sldId id="299" r:id="rId27"/>
    <p:sldId id="30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Braylan" initials="AB" lastIdx="140" clrIdx="0">
    <p:extLst>
      <p:ext uri="{19B8F6BF-5375-455C-9EA6-DF929625EA0E}">
        <p15:presenceInfo xmlns:p15="http://schemas.microsoft.com/office/powerpoint/2012/main" userId="S::alex.braylan@revionics.com::78cc284d-d9e4-4e1c-86c3-6a75bfcf2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10"/>
    <p:restoredTop sz="94694"/>
  </p:normalViewPr>
  <p:slideViewPr>
    <p:cSldViewPr snapToGrid="0" snapToObjects="1">
      <p:cViewPr varScale="1">
        <p:scale>
          <a:sx n="95" d="100"/>
          <a:sy n="95" d="100"/>
        </p:scale>
        <p:origin x="200" y="14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21T13:19:12.594" idx="140">
    <p:pos x="10" y="10"/>
    <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8-17T13:55:21.262" idx="78">
    <p:pos x="10" y="10"/>
    <p:text>The challenges with these bespoke models is that they are hard to design and get increasingly complex with the type of data you're collecting. For example, you have confusion matrices used by Dawid Skene in the simplest case, HMM for sequences, but eventually it starts to get a bit out of hand</p:text>
    <p:extLst>
      <p:ext uri="{C676402C-5697-4E1C-873F-D02D1690AC5C}">
        <p15:threadingInfo xmlns:p15="http://schemas.microsoft.com/office/powerpoint/2012/main" timeZoneBias="300"/>
      </p:ext>
    </p:extLst>
  </p:cm>
  <p:cm authorId="1" dt="2019-08-17T13:57:28.063" idx="80">
    <p:pos x="106" y="106"/>
    <p:text>We want people to use aggregation models to clean their data, and this kind of thing might scare them away</p:text>
    <p:extLst>
      <p:ext uri="{C676402C-5697-4E1C-873F-D02D1690AC5C}">
        <p15:threadingInfo xmlns:p15="http://schemas.microsoft.com/office/powerpoint/2012/main" timeZoneBias="300"/>
      </p:ext>
    </p:extLst>
  </p:cm>
  <p:cm authorId="1" dt="2019-08-17T13:58:07.623" idx="81">
    <p:pos x="202" y="202"/>
    <p:text>There's a need for a simpler, more general approach</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8-17T13:59:13.893" idx="82">
    <p:pos x="10" y="10"/>
    <p:text>OK now we get to the work I've done</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8-15T20:13:52.886" idx="15">
    <p:pos x="10" y="10"/>
    <p:text>To review, our goal is to have a general-purpose aggregation model for complex data types</p:text>
    <p:extLst>
      <p:ext uri="{C676402C-5697-4E1C-873F-D02D1690AC5C}">
        <p15:threadingInfo xmlns:p15="http://schemas.microsoft.com/office/powerpoint/2012/main" timeZoneBias="300"/>
      </p:ext>
    </p:extLst>
  </p:cm>
  <p:cm authorId="1" dt="2019-08-17T14:00:25.945" idx="83">
    <p:pos x="106" y="106"/>
    <p:text>We ideally want to avoid models that are too complicated and specialized for specific tasks</p:text>
    <p:extLst>
      <p:ext uri="{C676402C-5697-4E1C-873F-D02D1690AC5C}">
        <p15:threadingInfo xmlns:p15="http://schemas.microsoft.com/office/powerpoint/2012/main" timeZoneBias="300"/>
      </p:ext>
    </p:extLst>
  </p:cm>
  <p:cm authorId="1" dt="2019-08-17T14:02:07.800" idx="84">
    <p:pos x="202" y="202"/>
    <p:text>So we might think of how to convert the problem to a common state space with simple variables </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8-17T14:03:21.288" idx="85">
    <p:pos x="10" y="10"/>
    <p:text>One way to do this is to move away from modeling the annotations and instead think about modeling distances between annotations</p:text>
    <p:extLst>
      <p:ext uri="{C676402C-5697-4E1C-873F-D02D1690AC5C}">
        <p15:threadingInfo xmlns:p15="http://schemas.microsoft.com/office/powerpoint/2012/main" timeZoneBias="300"/>
      </p:ext>
    </p:extLst>
  </p:cm>
  <p:cm authorId="1" dt="2019-08-17T14:03:51.464" idx="86">
    <p:pos x="106" y="106"/>
    <p:text>This depends on having a distance functions to compare annotations against each other</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8-17T14:04:19.912" idx="87">
    <p:pos x="10" y="10"/>
    <p:text>There are several nice things about modeling distances this way</p:text>
    <p:extLst>
      <p:ext uri="{C676402C-5697-4E1C-873F-D02D1690AC5C}">
        <p15:threadingInfo xmlns:p15="http://schemas.microsoft.com/office/powerpoint/2012/main" timeZoneBias="300"/>
      </p:ext>
    </p:extLst>
  </p:cm>
  <p:cm authorId="1" dt="2019-08-17T14:04:43.345" idx="88">
    <p:pos x="106" y="106"/>
    <p:text>Distance functions are much easier to come up with than probabilistic models.. there are often well known distance functions for any kind of data you might collect, and you know if there is an evaluation function then that itself might be used as a distance function</p:text>
    <p:extLst>
      <p:ext uri="{C676402C-5697-4E1C-873F-D02D1690AC5C}">
        <p15:threadingInfo xmlns:p15="http://schemas.microsoft.com/office/powerpoint/2012/main" timeZoneBias="300"/>
      </p:ext>
    </p:extLst>
  </p:cm>
  <p:cm authorId="1" dt="2019-08-17T14:06:08.502" idx="89">
    <p:pos x="202" y="202"/>
    <p:text>Once you've converted to distance data, you're now just looking at numbers that have the same meaning across tasks</p:text>
    <p:extLst>
      <p:ext uri="{C676402C-5697-4E1C-873F-D02D1690AC5C}">
        <p15:threadingInfo xmlns:p15="http://schemas.microsoft.com/office/powerpoint/2012/main" timeZoneBias="300"/>
      </p:ext>
    </p:extLst>
  </p:cm>
  <p:cm authorId="1" dt="2019-08-17T14:07:01.142" idx="90">
    <p:pos x="298" y="298"/>
    <p:text>On the flip side, you've increased your data size a bit, but this is no big deal, and there is still some question about what are appropriate distance functions</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8-17T14:08:05.846" idx="91">
    <p:pos x="10" y="10"/>
    <p:text>Now that you have annotation distance data, what do you do with it?</p:text>
    <p:extLst>
      <p:ext uri="{C676402C-5697-4E1C-873F-D02D1690AC5C}">
        <p15:threadingInfo xmlns:p15="http://schemas.microsoft.com/office/powerpoint/2012/main" timeZoneBias="300"/>
      </p:ext>
    </p:extLst>
  </p:cm>
  <p:cm authorId="1" dt="2019-08-17T14:08:23.059" idx="92">
    <p:pos x="106" y="106"/>
    <p:text>We need a principled framework for distance data that will allow us to do all the things we like measuring worker ability and weighted majority vote</p:text>
    <p:extLst>
      <p:ext uri="{C676402C-5697-4E1C-873F-D02D1690AC5C}">
        <p15:threadingInfo xmlns:p15="http://schemas.microsoft.com/office/powerpoint/2012/main" timeZoneBias="300"/>
      </p:ext>
    </p:extLst>
  </p:cm>
  <p:cm authorId="1" dt="2019-08-17T14:09:55.457" idx="93">
    <p:pos x="202" y="202"/>
    <p:text>We're going to start with a well-established method for dealing with distance matrices, called Multidimensional Scaling</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9-08-17T14:10:47.616" idx="94">
    <p:pos x="10" y="10"/>
    <p:text>Multidimensional scaling basically tries to imagine that these distances you were given come from a set of coordinates on a Euclidean plane. And the relative position of these coordinates can be recovered by minimizing this loss function.</p:text>
    <p:extLst>
      <p:ext uri="{C676402C-5697-4E1C-873F-D02D1690AC5C}">
        <p15:threadingInfo xmlns:p15="http://schemas.microsoft.com/office/powerpoint/2012/main" timeZoneBias="30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9-08-17T14:11:53.656" idx="95">
    <p:pos x="10" y="10"/>
    <p:text>For example, imagine you have this distance matrix that originally came from these points on the left, which are unknown to you. You use multidimensional scaling and you get the points on the right. And if you turn your head you might see that these points on the right are pretty much the same as the points on the left, just rotated, scaled, and flipped.</p:text>
    <p:extLst>
      <p:ext uri="{C676402C-5697-4E1C-873F-D02D1690AC5C}">
        <p15:threadingInfo xmlns:p15="http://schemas.microsoft.com/office/powerpoint/2012/main" timeZoneBias="30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9-08-17T14:13:24.033" idx="96">
    <p:pos x="10" y="10"/>
    <p:text>So what are we going to do with this? We are going to extend it to solve our problem</p:text>
    <p:extLst>
      <p:ext uri="{C676402C-5697-4E1C-873F-D02D1690AC5C}">
        <p15:threadingInfo xmlns:p15="http://schemas.microsoft.com/office/powerpoint/2012/main" timeZoneBias="300"/>
      </p:ext>
    </p:extLst>
  </p:cm>
  <p:cm authorId="1" dt="2019-08-17T14:13:41.446" idx="97">
    <p:pos x="106" y="106"/>
    <p:text>We have multiple distance matrices, one for each item that gets annotated</p:text>
    <p:extLst>
      <p:ext uri="{C676402C-5697-4E1C-873F-D02D1690AC5C}">
        <p15:threadingInfo xmlns:p15="http://schemas.microsoft.com/office/powerpoint/2012/main" timeZoneBias="300"/>
      </p:ext>
    </p:extLst>
  </p:cm>
  <p:cm authorId="1" dt="2019-08-17T14:14:02.118" idx="98">
    <p:pos x="202" y="202"/>
    <p:text>We're going to make a hierarchical bayesian version of multidimensional scaling called MAS, using extra parameters for things like annotator reliability that are shared over multiple items</p:text>
    <p:extLst>
      <p:ext uri="{C676402C-5697-4E1C-873F-D02D1690AC5C}">
        <p15:threadingInfo xmlns:p15="http://schemas.microsoft.com/office/powerpoint/2012/main" timeZoneBias="300"/>
      </p:ext>
    </p:extLst>
  </p:cm>
  <p:cm authorId="1" dt="2019-08-17T14:15:27.916" idx="99">
    <p:pos x="298" y="298"/>
    <p:text>This is meant to work like Dawid Skene but for complex annotations</p:text>
    <p:extLst>
      <p:ext uri="{C676402C-5697-4E1C-873F-D02D1690AC5C}">
        <p15:threadingInfo xmlns:p15="http://schemas.microsoft.com/office/powerpoint/2012/main" timeZoneBias="300"/>
      </p:ext>
    </p:extLst>
  </p:cm>
  <p:cm authorId="1" dt="2019-08-17T14:16:16.922" idx="100">
    <p:pos x="394" y="394"/>
    <p:text>Just to roughly illustrate how this should work, imagine you have a coordinate space representing your annotations for an item. Each face here represents an annotation made by a unique worker. If their inferred reliability is all the same, the centroid between them represents where the gold value should be, and the annotator with the min norm is chosen as your best one.</p:text>
    <p:extLst>
      <p:ext uri="{C676402C-5697-4E1C-873F-D02D1690AC5C}">
        <p15:threadingInfo xmlns:p15="http://schemas.microsoft.com/office/powerpoint/2012/main" timeZoneBias="300"/>
      </p:ext>
    </p:extLst>
  </p:cm>
  <p:cm authorId="1" dt="2019-08-17T14:18:40.986" idx="101">
    <p:pos x="490" y="490"/>
    <p:text>When inferred reliability varies, that centroid can be pulled toward the most reliable annotator</p:text>
    <p:extLst>
      <p:ext uri="{C676402C-5697-4E1C-873F-D02D1690AC5C}">
        <p15:threadingInfo xmlns:p15="http://schemas.microsoft.com/office/powerpoint/2012/main" timeZoneBias="30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9-08-15T19:37:13.686" idx="3">
    <p:pos x="10" y="10"/>
    <p:text>The full formulation of our model looks like this</p:text>
    <p:extLst>
      <p:ext uri="{C676402C-5697-4E1C-873F-D02D1690AC5C}">
        <p15:threadingInfo xmlns:p15="http://schemas.microsoft.com/office/powerpoint/2012/main" timeZoneBias="300"/>
      </p:ext>
    </p:extLst>
  </p:cm>
  <p:cm authorId="1" dt="2019-08-17T14:22:00.267" idx="102">
    <p:pos x="106" y="106"/>
    <p:text>I'll show a simpler version of this slide next just to highlight key points, but for the sake of completion let's go over this one first</p:text>
    <p:extLst>
      <p:ext uri="{C676402C-5697-4E1C-873F-D02D1690AC5C}">
        <p15:threadingInfo xmlns:p15="http://schemas.microsoft.com/office/powerpoint/2012/main" timeZoneBias="300"/>
      </p:ext>
    </p:extLst>
  </p:cm>
  <p:cm authorId="1" dt="2019-08-17T14:22:41.376" idx="103">
    <p:pos x="202" y="202"/>
    <p:text>We start with the likelihood function here, which serves the same purpose as the loss function in traditional multidimensional scaling</p:text>
    <p:extLst>
      <p:ext uri="{C676402C-5697-4E1C-873F-D02D1690AC5C}">
        <p15:threadingInfo xmlns:p15="http://schemas.microsoft.com/office/powerpoint/2012/main" timeZoneBias="300"/>
      </p:ext>
    </p:extLst>
  </p:cm>
  <p:cm authorId="1" dt="2019-08-17T14:27:16.278" idx="104">
    <p:pos x="298" y="298"/>
    <p:text>We have additional parameters for things like user or worker error, which is shared across items annotated for that user</p:text>
    <p:extLst>
      <p:ext uri="{C676402C-5697-4E1C-873F-D02D1690AC5C}">
        <p15:threadingInfo xmlns:p15="http://schemas.microsoft.com/office/powerpoint/2012/main" timeZoneBias="300"/>
      </p:ext>
    </p:extLst>
  </p:cm>
  <p:cm authorId="1" dt="2019-08-17T14:28:18.896" idx="105">
    <p:pos x="394" y="394"/>
    <p:text>There's a lambda parameter that affects the relative scaling of the inferred coordinates, as well as some hyper priors for example behind the user error hierarchy that represent how much variance in ability we might expect between workers </p:text>
    <p:extLst>
      <p:ext uri="{C676402C-5697-4E1C-873F-D02D1690AC5C}">
        <p15:threadingInfo xmlns:p15="http://schemas.microsoft.com/office/powerpoint/2012/main" timeZoneBias="300"/>
      </p:ext>
    </p:extLst>
  </p:cm>
  <p:cm authorId="1" dt="2019-08-17T15:06:12.936" idx="123">
    <p:pos x="490" y="490"/>
    <p:text>Lambda, phi, and psi are configurations set by modeler, not learned from data</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17T12:19:30.282" idx="36">
    <p:pos x="10" y="10"/>
    <p:text>My talk today is about annotation collection, particularly quality control and aggregation.</p:text>
    <p:extLst>
      <p:ext uri="{C676402C-5697-4E1C-873F-D02D1690AC5C}">
        <p15:threadingInfo xmlns:p15="http://schemas.microsoft.com/office/powerpoint/2012/main" timeZoneBias="300"/>
      </p:ext>
    </p:extLst>
  </p:cm>
  <p:cm authorId="1" dt="2019-08-17T12:30:25.013" idx="38">
    <p:pos x="106" y="106"/>
    <p:text>The motivation behind my works has to do with the challenges around complex annotations (which I'll define later).</p:text>
    <p:extLst>
      <p:ext uri="{C676402C-5697-4E1C-873F-D02D1690AC5C}">
        <p15:threadingInfo xmlns:p15="http://schemas.microsoft.com/office/powerpoint/2012/main" timeZoneBias="300"/>
      </p:ext>
    </p:extLst>
  </p:cm>
  <p:cm authorId="1" dt="2019-08-17T12:33:34.136" idx="39">
    <p:pos x="202" y="202"/>
    <p:text>Finally I'll present the methods and some experiments showing how I tackle this problem</p:text>
    <p:extLst>
      <p:ext uri="{C676402C-5697-4E1C-873F-D02D1690AC5C}">
        <p15:threadingInfo xmlns:p15="http://schemas.microsoft.com/office/powerpoint/2012/main" timeZoneBias="30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9-08-16T20:14:15.380" idx="34">
    <p:pos x="3952" y="2910"/>
    <p:text>Let's try to visualize how this works for one item</p:text>
    <p:extLst>
      <p:ext uri="{C676402C-5697-4E1C-873F-D02D1690AC5C}">
        <p15:threadingInfo xmlns:p15="http://schemas.microsoft.com/office/powerpoint/2012/main" timeZoneBias="300"/>
      </p:ext>
    </p:extLst>
  </p:cm>
  <p:cm authorId="1" dt="2019-08-17T14:39:29.739" idx="109">
    <p:pos x="10" y="10"/>
    <p:text>We have all the annotations represented as points on this 2-D coordinate space, where zero represents true gold</p:text>
    <p:extLst>
      <p:ext uri="{C676402C-5697-4E1C-873F-D02D1690AC5C}">
        <p15:threadingInfo xmlns:p15="http://schemas.microsoft.com/office/powerpoint/2012/main" timeZoneBias="300"/>
      </p:ext>
    </p:extLst>
  </p:cm>
  <p:cm authorId="1" dt="2019-08-17T14:44:16.727" idx="113">
    <p:pos x="10" y="106"/>
    <p:text>And the multidimensional scaling objective places them in relation to each other such that their Euclidean distance in this space is as close as possible to the distance between them measured by the supplied distance function</p:text>
    <p:extLst>
      <p:ext uri="{C676402C-5697-4E1C-873F-D02D1690AC5C}">
        <p15:threadingInfo xmlns:p15="http://schemas.microsoft.com/office/powerpoint/2012/main" timeZoneBias="300">
          <p15:parentCm authorId="1" idx="109"/>
        </p15:threadingInfo>
      </p:ext>
    </p:extLst>
  </p:cm>
  <p:cm authorId="1" dt="2019-08-17T14:40:33.730" idx="110">
    <p:pos x="106" y="106"/>
    <p:text>The prior distribution on the coordinates penalizes the model for placing them too far from the origin</p:text>
    <p:extLst>
      <p:ext uri="{C676402C-5697-4E1C-873F-D02D1690AC5C}">
        <p15:threadingInfo xmlns:p15="http://schemas.microsoft.com/office/powerpoint/2012/main" timeZoneBias="300"/>
      </p:ext>
    </p:extLst>
  </p:cm>
  <p:cm authorId="1" dt="2019-08-17T14:41:42.477" idx="111">
    <p:pos x="202" y="202"/>
    <p:text>So if we have a lot of coordinates close together, the model will be severely penalized if the origin is not close to them</p:text>
    <p:extLst>
      <p:ext uri="{C676402C-5697-4E1C-873F-D02D1690AC5C}">
        <p15:threadingInfo xmlns:p15="http://schemas.microsoft.com/office/powerpoint/2012/main" timeZoneBias="300"/>
      </p:ext>
    </p:extLst>
  </p:cm>
  <p:cm authorId="1" dt="2019-08-17T14:47:50.782" idx="114">
    <p:pos x="298" y="298"/>
    <p:text>This allows the model to emulate majority vote when the prior is constant, and weighted vote when the prior varies by user</p:text>
    <p:extLst>
      <p:ext uri="{C676402C-5697-4E1C-873F-D02D1690AC5C}">
        <p15:threadingInfo xmlns:p15="http://schemas.microsoft.com/office/powerpoint/2012/main" timeZoneBias="30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9-08-17T15:03:21.169" idx="119">
    <p:pos x="10" y="10"/>
    <p:text>One of these simpler variants we call SAD for smallest average distance</p:text>
    <p:extLst>
      <p:ext uri="{C676402C-5697-4E1C-873F-D02D1690AC5C}">
        <p15:threadingInfo xmlns:p15="http://schemas.microsoft.com/office/powerpoint/2012/main" timeZoneBias="300"/>
      </p:ext>
    </p:extLst>
  </p:cm>
  <p:cm authorId="1" dt="2019-08-17T15:03:35.652" idx="120">
    <p:pos x="106" y="106"/>
    <p:text>It just looks at each item's average distance recorded for each item, and takes the one with the smallest</p:text>
    <p:extLst>
      <p:ext uri="{C676402C-5697-4E1C-873F-D02D1690AC5C}">
        <p15:threadingInfo xmlns:p15="http://schemas.microsoft.com/office/powerpoint/2012/main" timeZoneBias="300"/>
      </p:ext>
    </p:extLst>
  </p:cm>
  <p:cm authorId="1" dt="2019-08-17T15:04:18.536" idx="121">
    <p:pos x="202" y="202"/>
    <p:text>this works just like majority vote if you apply it to simple annotations, uses no notion of worker reliability in its calculation</p:text>
    <p:extLst>
      <p:ext uri="{C676402C-5697-4E1C-873F-D02D1690AC5C}">
        <p15:threadingInfo xmlns:p15="http://schemas.microsoft.com/office/powerpoint/2012/main" timeZoneBias="300"/>
      </p:ext>
    </p:extLst>
  </p:cm>
  <p:cm authorId="1" dt="2019-08-17T15:05:30.059" idx="122">
    <p:pos x="298" y="298"/>
    <p:text>You can get MAS to emulate this exactly by setting its configuration parameters like this:</p:text>
    <p:extLst>
      <p:ext uri="{C676402C-5697-4E1C-873F-D02D1690AC5C}">
        <p15:threadingInfo xmlns:p15="http://schemas.microsoft.com/office/powerpoint/2012/main" timeZoneBias="30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9-08-17T15:06:56.314" idx="124">
    <p:pos x="10" y="10"/>
    <p:text>The other simple variant is called Best Available User, or BAU</p:text>
    <p:extLst>
      <p:ext uri="{C676402C-5697-4E1C-873F-D02D1690AC5C}">
        <p15:threadingInfo xmlns:p15="http://schemas.microsoft.com/office/powerpoint/2012/main" timeZoneBias="300"/>
      </p:ext>
    </p:extLst>
  </p:cm>
  <p:cm authorId="1" dt="2019-08-17T15:07:21.293" idx="125">
    <p:pos x="106" y="106"/>
    <p:text>It calculates worker reliability as the average distance made by that worker over the whole dataset, and then just picks the best user available per item</p:text>
    <p:extLst>
      <p:ext uri="{C676402C-5697-4E1C-873F-D02D1690AC5C}">
        <p15:threadingInfo xmlns:p15="http://schemas.microsoft.com/office/powerpoint/2012/main" timeZoneBias="300"/>
      </p:ext>
    </p:extLst>
  </p:cm>
  <p:cm authorId="1" dt="2019-08-17T15:08:10.121" idx="126">
    <p:pos x="202" y="202"/>
    <p:text>It's MAS configuration is like this</p:text>
    <p:extLst>
      <p:ext uri="{C676402C-5697-4E1C-873F-D02D1690AC5C}">
        <p15:threadingInfo xmlns:p15="http://schemas.microsoft.com/office/powerpoint/2012/main" timeZoneBias="30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9-08-16T14:23:25.633" idx="21">
    <p:pos x="61" y="16"/>
    <p:text>Now we get into the experiments</p:text>
    <p:extLst>
      <p:ext uri="{C676402C-5697-4E1C-873F-D02D1690AC5C}">
        <p15:threadingInfo xmlns:p15="http://schemas.microsoft.com/office/powerpoint/2012/main" timeZoneBias="300"/>
      </p:ext>
    </p:extLst>
  </p:cm>
  <p:cm authorId="1" dt="2019-08-17T15:08:32.659" idx="127">
    <p:pos x="10" y="10"/>
    <p:text>We look at 4 datasets, 2 simulated and 2 real. They are...</p:text>
    <p:extLst>
      <p:ext uri="{C676402C-5697-4E1C-873F-D02D1690AC5C}">
        <p15:threadingInfo xmlns:p15="http://schemas.microsoft.com/office/powerpoint/2012/main" timeZoneBias="30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9-08-15T19:49:17.859" idx="7">
    <p:pos x="168" y="56"/>
    <p:text>The methods we compare in our experiments are 2 baselines: picking a random user's annotation, and picking the annotation closest to gold (Oracle)</p:text>
    <p:extLst>
      <p:ext uri="{C676402C-5697-4E1C-873F-D02D1690AC5C}">
        <p15:threadingInfo xmlns:p15="http://schemas.microsoft.com/office/powerpoint/2012/main" timeZoneBias="300"/>
      </p:ext>
    </p:extLst>
  </p:cm>
  <p:cm authorId="1" dt="2019-08-17T15:09:55.936" idx="129">
    <p:pos x="10" y="10"/>
    <p:text>We also look at three of our methods, BAU, SAD, and MAS</p:text>
    <p:extLst>
      <p:ext uri="{C676402C-5697-4E1C-873F-D02D1690AC5C}">
        <p15:threadingInfo xmlns:p15="http://schemas.microsoft.com/office/powerpoint/2012/main" timeZoneBias="300"/>
      </p:ext>
    </p:extLst>
  </p:cm>
  <p:cm authorId="1" dt="2019-08-17T15:10:09.295" idx="130">
    <p:pos x="106" y="106"/>
    <p:text>Finally, for the sequences task we have the baseline method and the bespoke model designed for that task</p:text>
    <p:extLst>
      <p:ext uri="{C676402C-5697-4E1C-873F-D02D1690AC5C}">
        <p15:threadingInfo xmlns:p15="http://schemas.microsoft.com/office/powerpoint/2012/main" timeZoneBias="30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9-08-17T15:12:53.557" idx="135">
    <p:pos x="10" y="10"/>
    <p:text>To summarize this talk, our goal was to have a general-purpose probabilistic model for aggregating complex annotations. This is because the simple models don't work and bespoke models are difficult to design and not general enough.</p:text>
    <p:extLst>
      <p:ext uri="{C676402C-5697-4E1C-873F-D02D1690AC5C}">
        <p15:threadingInfo xmlns:p15="http://schemas.microsoft.com/office/powerpoint/2012/main" timeZoneBias="300"/>
      </p:ext>
    </p:extLst>
  </p:cm>
  <p:cm authorId="1" dt="2019-08-17T15:14:24.088" idx="136">
    <p:pos x="106" y="106"/>
    <p:text>We approached this problem by modeling distances between annotations in order to transform the data into a common space</p:text>
    <p:extLst>
      <p:ext uri="{C676402C-5697-4E1C-873F-D02D1690AC5C}">
        <p15:threadingInfo xmlns:p15="http://schemas.microsoft.com/office/powerpoint/2012/main" timeZoneBias="300"/>
      </p:ext>
    </p:extLst>
  </p:cm>
  <p:cm authorId="1" dt="2019-08-17T15:14:49.591" idx="137">
    <p:pos x="202" y="202"/>
    <p:text>Our proposed model, MAS, allows us to do weighted voting with inferred reliability for general complex annotations</p:text>
    <p:extLst>
      <p:ext uri="{C676402C-5697-4E1C-873F-D02D1690AC5C}">
        <p15:threadingInfo xmlns:p15="http://schemas.microsoft.com/office/powerpoint/2012/main" timeZoneBias="30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9-08-15T19:50:25.568" idx="8">
    <p:pos x="10" y="10"/>
    <p:text>Our future work is to return to this big picture</p:text>
    <p:extLst>
      <p:ext uri="{C676402C-5697-4E1C-873F-D02D1690AC5C}">
        <p15:threadingInfo xmlns:p15="http://schemas.microsoft.com/office/powerpoint/2012/main" timeZoneBias="300"/>
      </p:ext>
    </p:extLst>
  </p:cm>
  <p:cm authorId="1" dt="2019-08-17T15:15:53.293" idx="138">
    <p:pos x="106" y="106"/>
    <p:text>Now that we have a general-purpose aggregation models, what are the other things we need to look into?</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17T12:36:45.100" idx="40">
    <p:pos x="10" y="10"/>
    <p:text>First some background</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8-17T12:46:22.982" idx="45">
    <p:pos x="10" y="10"/>
    <p:text>When we're collecting annotations, our resulting data typically looks like this: we have workers, items, and annotations</p:text>
    <p:extLst>
      <p:ext uri="{C676402C-5697-4E1C-873F-D02D1690AC5C}">
        <p15:threadingInfo xmlns:p15="http://schemas.microsoft.com/office/powerpoint/2012/main" timeZoneBias="300"/>
      </p:ext>
    </p:extLst>
  </p:cm>
  <p:cm authorId="1" dt="2019-08-17T12:46:49.758" idx="46">
    <p:pos x="106" y="106"/>
    <p:text>By the way, I'm going to use some of these terms interchangeably: ....</p:text>
    <p:extLst>
      <p:ext uri="{C676402C-5697-4E1C-873F-D02D1690AC5C}">
        <p15:threadingInfo xmlns:p15="http://schemas.microsoft.com/office/powerpoint/2012/main" timeZoneBias="300"/>
      </p:ext>
    </p:extLst>
  </p:cm>
  <p:cm authorId="1" dt="2019-08-17T12:47:15.357" idx="47">
    <p:pos x="202" y="202"/>
    <p:text>for each item, you collect several annotations, and generally we assume it's an objective task where some annotations but not others are valid or true (but we don't know what they are a priori)</p:text>
    <p:extLst>
      <p:ext uri="{C676402C-5697-4E1C-873F-D02D1690AC5C}">
        <p15:threadingInfo xmlns:p15="http://schemas.microsoft.com/office/powerpoint/2012/main" timeZoneBias="300"/>
      </p:ext>
    </p:extLst>
  </p:cm>
  <p:cm authorId="1" dt="2019-08-17T12:49:04.715" idx="48">
    <p:pos x="298" y="298"/>
    <p:text>So the goals can be to get collective intelligence, valuable data, and specifically in the cases we focus on in this talk, to choose WHICH annotation or annotations are correct, or what we call the "gold value"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8-17T13:05:02.392" idx="57">
    <p:pos x="10" y="10"/>
    <p:text>Aggregation models attempt to take advantage of this kind of expertise-weighted collective wisdom to improve annotation quality</p:text>
    <p:extLst>
      <p:ext uri="{C676402C-5697-4E1C-873F-D02D1690AC5C}">
        <p15:threadingInfo xmlns:p15="http://schemas.microsoft.com/office/powerpoint/2012/main" timeZoneBias="300"/>
      </p:ext>
    </p:extLst>
  </p:cm>
  <p:cm authorId="1" dt="2019-08-17T13:06:10.295" idx="58">
    <p:pos x="106" y="106"/>
    <p:text>The idea is to model the annotation data statistically, where we have random variables representing the gold value and whatever other things like worker reliability, and we learn values of these parameters jointly so as to maximize the likelihood of seeing the observed data (the collected annotations)</p:text>
    <p:extLst>
      <p:ext uri="{C676402C-5697-4E1C-873F-D02D1690AC5C}">
        <p15:threadingInfo xmlns:p15="http://schemas.microsoft.com/office/powerpoint/2012/main" timeZoneBias="300"/>
      </p:ext>
    </p:extLst>
  </p:cm>
  <p:cm authorId="1" dt="2019-08-17T13:13:15.427" idx="59">
    <p:pos x="202" y="202"/>
    <p:text>It can help to think of this as how we believe the data is generated, like there's some true value of each item, and each annotation we get is a random draw from the true value or some other value, with less accurate workers more likely to produce incorrect annotations</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8-17T13:30:33.044" idx="67">
    <p:pos x="10" y="10"/>
    <p:text>So now we're going to start talking about the specific problem I'm interested in</p:text>
    <p:extLst>
      <p:ext uri="{C676402C-5697-4E1C-873F-D02D1690AC5C}">
        <p15:threadingInfo xmlns:p15="http://schemas.microsoft.com/office/powerpoint/2012/main" timeZoneBias="300"/>
      </p:ext>
    </p:extLst>
  </p:cm>
  <p:cm authorId="1" dt="2019-08-17T13:30:53.845" idx="68">
    <p:pos x="106" y="106"/>
    <p:text>I've mentioned several example of simple labels, but what about some more complex things you can ask from annotations, such as...</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8-17T13:31:26.775" idx="69">
    <p:pos x="10" y="10"/>
    <p:text>Some common examples of more complex annotations are free-text, things like...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8-15T20:03:25.271" idx="10">
    <p:pos x="3400" y="3391"/>
    <p:text>But there is a wide variety of things that you might ask annotations to provide, that are more complex than simple multiple-choice answers</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8-16T19:53:46.195" idx="33">
    <p:pos x="-32" y="-75"/>
    <p:text>why can't we just use majority vote or David-Skene for complex labels?</p:text>
    <p:extLst>
      <p:ext uri="{C676402C-5697-4E1C-873F-D02D1690AC5C}">
        <p15:threadingInfo xmlns:p15="http://schemas.microsoft.com/office/powerpoint/2012/main" timeZoneBias="300"/>
      </p:ext>
    </p:extLst>
  </p:cm>
  <p:cm authorId="1" dt="2019-08-17T13:34:27.553" idx="70">
    <p:pos x="10" y="10"/>
    <p:text>Well, they have complex data types with a very large space of possible values, usually much much larger than the number of annotators</p:text>
    <p:extLst>
      <p:ext uri="{C676402C-5697-4E1C-873F-D02D1690AC5C}">
        <p15:threadingInfo xmlns:p15="http://schemas.microsoft.com/office/powerpoint/2012/main" timeZoneBias="300"/>
      </p:ext>
    </p:extLst>
  </p:cm>
  <p:cm authorId="1" dt="2019-08-17T13:35:06.601" idx="71">
    <p:pos x="106" y="106"/>
    <p:text>So you rarely get annotations that agree exactly, which is really what the existing methods require in order to measure consensus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5016-3D21-524F-9DE3-1D3F1C6E6400}" type="datetimeFigureOut">
              <a:rPr lang="en-US" smtClean="0"/>
              <a:t>10/27/19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F87DE-EB8D-D543-9C8F-E54F3CE81485}" type="slidenum">
              <a:rPr lang="en-US" smtClean="0"/>
              <a:t>‹#›</a:t>
            </a:fld>
            <a:endParaRPr lang="en-US"/>
          </a:p>
        </p:txBody>
      </p:sp>
    </p:spTree>
    <p:extLst>
      <p:ext uri="{BB962C8B-B14F-4D97-AF65-F5344CB8AC3E}">
        <p14:creationId xmlns:p14="http://schemas.microsoft.com/office/powerpoint/2010/main" val="3452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a:t>
            </a:fld>
            <a:endParaRPr lang="en-US"/>
          </a:p>
        </p:txBody>
      </p:sp>
    </p:spTree>
    <p:extLst>
      <p:ext uri="{BB962C8B-B14F-4D97-AF65-F5344CB8AC3E}">
        <p14:creationId xmlns:p14="http://schemas.microsoft.com/office/powerpoint/2010/main" val="81651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10</a:t>
            </a:fld>
            <a:endParaRPr lang="en-US"/>
          </a:p>
        </p:txBody>
      </p:sp>
    </p:spTree>
    <p:extLst>
      <p:ext uri="{BB962C8B-B14F-4D97-AF65-F5344CB8AC3E}">
        <p14:creationId xmlns:p14="http://schemas.microsoft.com/office/powerpoint/2010/main" val="237373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11</a:t>
            </a:fld>
            <a:endParaRPr lang="en-US"/>
          </a:p>
        </p:txBody>
      </p:sp>
    </p:spTree>
    <p:extLst>
      <p:ext uri="{BB962C8B-B14F-4D97-AF65-F5344CB8AC3E}">
        <p14:creationId xmlns:p14="http://schemas.microsoft.com/office/powerpoint/2010/main" val="387724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12</a:t>
            </a:fld>
            <a:endParaRPr lang="en-US"/>
          </a:p>
        </p:txBody>
      </p:sp>
    </p:spTree>
    <p:extLst>
      <p:ext uri="{BB962C8B-B14F-4D97-AF65-F5344CB8AC3E}">
        <p14:creationId xmlns:p14="http://schemas.microsoft.com/office/powerpoint/2010/main" val="72081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13</a:t>
            </a:fld>
            <a:endParaRPr lang="en-US"/>
          </a:p>
        </p:txBody>
      </p:sp>
    </p:spTree>
    <p:extLst>
      <p:ext uri="{BB962C8B-B14F-4D97-AF65-F5344CB8AC3E}">
        <p14:creationId xmlns:p14="http://schemas.microsoft.com/office/powerpoint/2010/main" val="135118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14</a:t>
            </a:fld>
            <a:endParaRPr lang="en-US"/>
          </a:p>
        </p:txBody>
      </p:sp>
    </p:spTree>
    <p:extLst>
      <p:ext uri="{BB962C8B-B14F-4D97-AF65-F5344CB8AC3E}">
        <p14:creationId xmlns:p14="http://schemas.microsoft.com/office/powerpoint/2010/main" val="174482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15</a:t>
            </a:fld>
            <a:endParaRPr lang="en-US"/>
          </a:p>
        </p:txBody>
      </p:sp>
    </p:spTree>
    <p:extLst>
      <p:ext uri="{BB962C8B-B14F-4D97-AF65-F5344CB8AC3E}">
        <p14:creationId xmlns:p14="http://schemas.microsoft.com/office/powerpoint/2010/main" val="62304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16</a:t>
            </a:fld>
            <a:endParaRPr lang="en-US"/>
          </a:p>
        </p:txBody>
      </p:sp>
    </p:spTree>
    <p:extLst>
      <p:ext uri="{BB962C8B-B14F-4D97-AF65-F5344CB8AC3E}">
        <p14:creationId xmlns:p14="http://schemas.microsoft.com/office/powerpoint/2010/main" val="3715119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17</a:t>
            </a:fld>
            <a:endParaRPr lang="en-US"/>
          </a:p>
        </p:txBody>
      </p:sp>
    </p:spTree>
    <p:extLst>
      <p:ext uri="{BB962C8B-B14F-4D97-AF65-F5344CB8AC3E}">
        <p14:creationId xmlns:p14="http://schemas.microsoft.com/office/powerpoint/2010/main" val="1204012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18</a:t>
            </a:fld>
            <a:endParaRPr lang="en-US"/>
          </a:p>
        </p:txBody>
      </p:sp>
    </p:spTree>
    <p:extLst>
      <p:ext uri="{BB962C8B-B14F-4D97-AF65-F5344CB8AC3E}">
        <p14:creationId xmlns:p14="http://schemas.microsoft.com/office/powerpoint/2010/main" val="3236748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19</a:t>
            </a:fld>
            <a:endParaRPr lang="en-US"/>
          </a:p>
        </p:txBody>
      </p:sp>
    </p:spTree>
    <p:extLst>
      <p:ext uri="{BB962C8B-B14F-4D97-AF65-F5344CB8AC3E}">
        <p14:creationId xmlns:p14="http://schemas.microsoft.com/office/powerpoint/2010/main" val="357173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a:t>
            </a:fld>
            <a:endParaRPr lang="en-US"/>
          </a:p>
        </p:txBody>
      </p:sp>
    </p:spTree>
    <p:extLst>
      <p:ext uri="{BB962C8B-B14F-4D97-AF65-F5344CB8AC3E}">
        <p14:creationId xmlns:p14="http://schemas.microsoft.com/office/powerpoint/2010/main" val="172700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20</a:t>
            </a:fld>
            <a:endParaRPr lang="en-US"/>
          </a:p>
        </p:txBody>
      </p:sp>
    </p:spTree>
    <p:extLst>
      <p:ext uri="{BB962C8B-B14F-4D97-AF65-F5344CB8AC3E}">
        <p14:creationId xmlns:p14="http://schemas.microsoft.com/office/powerpoint/2010/main" val="17510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21</a:t>
            </a:fld>
            <a:endParaRPr lang="en-US"/>
          </a:p>
        </p:txBody>
      </p:sp>
    </p:spTree>
    <p:extLst>
      <p:ext uri="{BB962C8B-B14F-4D97-AF65-F5344CB8AC3E}">
        <p14:creationId xmlns:p14="http://schemas.microsoft.com/office/powerpoint/2010/main" val="3384518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22</a:t>
            </a:fld>
            <a:endParaRPr lang="en-US"/>
          </a:p>
        </p:txBody>
      </p:sp>
    </p:spTree>
    <p:extLst>
      <p:ext uri="{BB962C8B-B14F-4D97-AF65-F5344CB8AC3E}">
        <p14:creationId xmlns:p14="http://schemas.microsoft.com/office/powerpoint/2010/main" val="4025339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23</a:t>
            </a:fld>
            <a:endParaRPr lang="en-US"/>
          </a:p>
        </p:txBody>
      </p:sp>
    </p:spTree>
    <p:extLst>
      <p:ext uri="{BB962C8B-B14F-4D97-AF65-F5344CB8AC3E}">
        <p14:creationId xmlns:p14="http://schemas.microsoft.com/office/powerpoint/2010/main" val="3033559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24</a:t>
            </a:fld>
            <a:endParaRPr lang="en-US"/>
          </a:p>
        </p:txBody>
      </p:sp>
    </p:spTree>
    <p:extLst>
      <p:ext uri="{BB962C8B-B14F-4D97-AF65-F5344CB8AC3E}">
        <p14:creationId xmlns:p14="http://schemas.microsoft.com/office/powerpoint/2010/main" val="3924804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26</a:t>
            </a:fld>
            <a:endParaRPr lang="en-US"/>
          </a:p>
        </p:txBody>
      </p:sp>
    </p:spTree>
    <p:extLst>
      <p:ext uri="{BB962C8B-B14F-4D97-AF65-F5344CB8AC3E}">
        <p14:creationId xmlns:p14="http://schemas.microsoft.com/office/powerpoint/2010/main" val="266890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27</a:t>
            </a:fld>
            <a:endParaRPr lang="en-US"/>
          </a:p>
        </p:txBody>
      </p:sp>
    </p:spTree>
    <p:extLst>
      <p:ext uri="{BB962C8B-B14F-4D97-AF65-F5344CB8AC3E}">
        <p14:creationId xmlns:p14="http://schemas.microsoft.com/office/powerpoint/2010/main" val="272587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3</a:t>
            </a:fld>
            <a:endParaRPr lang="en-US"/>
          </a:p>
        </p:txBody>
      </p:sp>
    </p:spTree>
    <p:extLst>
      <p:ext uri="{BB962C8B-B14F-4D97-AF65-F5344CB8AC3E}">
        <p14:creationId xmlns:p14="http://schemas.microsoft.com/office/powerpoint/2010/main" val="426971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4</a:t>
            </a:fld>
            <a:endParaRPr lang="en-US"/>
          </a:p>
        </p:txBody>
      </p:sp>
    </p:spTree>
    <p:extLst>
      <p:ext uri="{BB962C8B-B14F-4D97-AF65-F5344CB8AC3E}">
        <p14:creationId xmlns:p14="http://schemas.microsoft.com/office/powerpoint/2010/main" val="23777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5</a:t>
            </a:fld>
            <a:endParaRPr lang="en-US"/>
          </a:p>
        </p:txBody>
      </p:sp>
    </p:spTree>
    <p:extLst>
      <p:ext uri="{BB962C8B-B14F-4D97-AF65-F5344CB8AC3E}">
        <p14:creationId xmlns:p14="http://schemas.microsoft.com/office/powerpoint/2010/main" val="403381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6</a:t>
            </a:fld>
            <a:endParaRPr lang="en-US"/>
          </a:p>
        </p:txBody>
      </p:sp>
    </p:spTree>
    <p:extLst>
      <p:ext uri="{BB962C8B-B14F-4D97-AF65-F5344CB8AC3E}">
        <p14:creationId xmlns:p14="http://schemas.microsoft.com/office/powerpoint/2010/main" val="93737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7</a:t>
            </a:fld>
            <a:endParaRPr lang="en-US"/>
          </a:p>
        </p:txBody>
      </p:sp>
    </p:spTree>
    <p:extLst>
      <p:ext uri="{BB962C8B-B14F-4D97-AF65-F5344CB8AC3E}">
        <p14:creationId xmlns:p14="http://schemas.microsoft.com/office/powerpoint/2010/main" val="324130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8</a:t>
            </a:fld>
            <a:endParaRPr lang="en-US"/>
          </a:p>
        </p:txBody>
      </p:sp>
    </p:spTree>
    <p:extLst>
      <p:ext uri="{BB962C8B-B14F-4D97-AF65-F5344CB8AC3E}">
        <p14:creationId xmlns:p14="http://schemas.microsoft.com/office/powerpoint/2010/main" val="285986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9</a:t>
            </a:fld>
            <a:endParaRPr lang="en-US"/>
          </a:p>
        </p:txBody>
      </p:sp>
    </p:spTree>
    <p:extLst>
      <p:ext uri="{BB962C8B-B14F-4D97-AF65-F5344CB8AC3E}">
        <p14:creationId xmlns:p14="http://schemas.microsoft.com/office/powerpoint/2010/main" val="168713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621A1D5-CBB9-EC46-9EC6-A50D2C977C35}"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7BAD8-D3DC-BE4E-91D7-FE119F27E92A}" type="datetime1">
              <a:rPr lang="en-US" smtClean="0"/>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D00AB-3909-7447-A891-7B758AC9ADDE}" type="datetime1">
              <a:rPr lang="en-US" smtClean="0"/>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066C93-4F46-C94B-A05A-64744AC5D0E8}"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621435A-6F1F-C847-BE03-677AA9F3867F}"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4B14E5-7071-2A40-86C7-FFEBD1D8EA0B}" type="datetime1">
              <a:rPr lang="en-US" smtClean="0"/>
              <a:t>10/27/19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80B2CEB-444A-014D-A998-E498A9C695D5}"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70F441-E0C5-8F4F-8B3B-B72626E9B238}" type="datetime1">
              <a:rPr lang="en-US" smtClean="0"/>
              <a:t>10/27/19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72BCF-3408-1445-8826-456284D66E91}" type="datetime1">
              <a:rPr lang="en-US" smtClean="0"/>
              <a:t>10/27/19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B82676E-D794-E146-B353-54D6176FD9A0}" type="datetime1">
              <a:rPr lang="en-US" smtClean="0"/>
              <a:t>10/27/19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7C78BD6-0659-6348-BB96-F6E217916CFB}" type="datetime1">
              <a:rPr lang="en-US" smtClean="0"/>
              <a:t>10/27/19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A9F4E88-5136-334A-AD7C-195A13FFE27F}" type="datetime1">
              <a:rPr lang="en-US" smtClean="0"/>
              <a:t>10/27/19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omments" Target="../comments/commen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comments" Target="../comments/comment16.xml"/><Relationship Id="rId5" Type="http://schemas.openxmlformats.org/officeDocument/2006/relationships/image" Target="../media/image12.png"/><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omments" Target="../comments/comment17.xml"/><Relationship Id="rId5" Type="http://schemas.openxmlformats.org/officeDocument/2006/relationships/image" Target="../media/image15.png"/><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omments" Target="../comments/comment1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omments" Target="../comments/comment19.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omments" Target="../comments/commen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comments" Target="../comments/comment21.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comments" Target="../comments/comment2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2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omments" Target="../comments/comment7.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589E9-B4B6-E240-A032-9D27C2351669}"/>
              </a:ext>
            </a:extLst>
          </p:cNvPr>
          <p:cNvSpPr>
            <a:spLocks noGrp="1"/>
          </p:cNvSpPr>
          <p:nvPr>
            <p:ph type="ctrTitle"/>
          </p:nvPr>
        </p:nvSpPr>
        <p:spPr>
          <a:xfrm>
            <a:off x="1600200" y="2363323"/>
            <a:ext cx="8991600" cy="1692771"/>
          </a:xfrm>
        </p:spPr>
        <p:txBody>
          <a:bodyPr>
            <a:normAutofit/>
          </a:bodyPr>
          <a:lstStyle/>
          <a:p>
            <a:r>
              <a:rPr lang="en-US" sz="3800"/>
              <a:t>Modeling and Aggregation of Complex ANNOTATIONS</a:t>
            </a:r>
          </a:p>
        </p:txBody>
      </p:sp>
      <p:sp>
        <p:nvSpPr>
          <p:cNvPr id="3" name="Subtitle 2">
            <a:extLst>
              <a:ext uri="{FF2B5EF4-FFF2-40B4-BE49-F238E27FC236}">
                <a16:creationId xmlns:a16="http://schemas.microsoft.com/office/drawing/2014/main" id="{FD4E1B41-408B-E443-839E-822F4B87EA7A}"/>
              </a:ext>
            </a:extLst>
          </p:cNvPr>
          <p:cNvSpPr>
            <a:spLocks noGrp="1"/>
          </p:cNvSpPr>
          <p:nvPr>
            <p:ph type="subTitle" idx="1"/>
          </p:nvPr>
        </p:nvSpPr>
        <p:spPr>
          <a:xfrm>
            <a:off x="6579220" y="5374888"/>
            <a:ext cx="3995955" cy="758282"/>
          </a:xfrm>
        </p:spPr>
        <p:txBody>
          <a:bodyPr>
            <a:normAutofit fontScale="92500" lnSpcReduction="10000"/>
          </a:bodyPr>
          <a:lstStyle/>
          <a:p>
            <a:pPr algn="r"/>
            <a:r>
              <a:rPr lang="en-US" sz="2000" dirty="0">
                <a:solidFill>
                  <a:schemeClr val="bg1"/>
                </a:solidFill>
              </a:rPr>
              <a:t>Alex </a:t>
            </a:r>
            <a:r>
              <a:rPr lang="en-US" sz="2000" dirty="0" err="1">
                <a:solidFill>
                  <a:schemeClr val="bg1"/>
                </a:solidFill>
              </a:rPr>
              <a:t>Braylan</a:t>
            </a:r>
            <a:endParaRPr lang="en-US" sz="2000" dirty="0">
              <a:solidFill>
                <a:schemeClr val="bg1"/>
              </a:solidFill>
            </a:endParaRPr>
          </a:p>
          <a:p>
            <a:pPr algn="r"/>
            <a:r>
              <a:rPr lang="en-US" dirty="0">
                <a:solidFill>
                  <a:schemeClr val="bg1"/>
                </a:solidFill>
              </a:rPr>
              <a:t>University of Texas at Austin</a:t>
            </a:r>
            <a:endParaRPr lang="en-US" sz="2000" dirty="0">
              <a:solidFill>
                <a:schemeClr val="bg1"/>
              </a:solidFill>
            </a:endParaRPr>
          </a:p>
        </p:txBody>
      </p:sp>
      <p:sp>
        <p:nvSpPr>
          <p:cNvPr id="5" name="Slide Number Placeholder 4">
            <a:extLst>
              <a:ext uri="{FF2B5EF4-FFF2-40B4-BE49-F238E27FC236}">
                <a16:creationId xmlns:a16="http://schemas.microsoft.com/office/drawing/2014/main" id="{DC89E777-3D8F-7346-B32C-D61B898EB10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z="1100" smtClean="0"/>
              <a:pPr>
                <a:lnSpc>
                  <a:spcPct val="90000"/>
                </a:lnSpc>
                <a:spcAft>
                  <a:spcPts val="600"/>
                </a:spcAft>
              </a:pPr>
              <a:t>1</a:t>
            </a:fld>
            <a:endParaRPr lang="en-US" sz="1100"/>
          </a:p>
        </p:txBody>
      </p:sp>
    </p:spTree>
    <p:extLst>
      <p:ext uri="{BB962C8B-B14F-4D97-AF65-F5344CB8AC3E}">
        <p14:creationId xmlns:p14="http://schemas.microsoft.com/office/powerpoint/2010/main" val="134977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5757-F88E-8447-8426-3329A9543D03}"/>
              </a:ext>
            </a:extLst>
          </p:cNvPr>
          <p:cNvSpPr>
            <a:spLocks noGrp="1"/>
          </p:cNvSpPr>
          <p:nvPr>
            <p:ph type="title"/>
          </p:nvPr>
        </p:nvSpPr>
        <p:spPr/>
        <p:txBody>
          <a:bodyPr/>
          <a:lstStyle/>
          <a:p>
            <a:r>
              <a:rPr lang="en-US" dirty="0"/>
              <a:t>Challenges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5A6A2F-9020-7641-8FA6-62DE7518C764}"/>
                  </a:ext>
                </a:extLst>
              </p:cNvPr>
              <p:cNvSpPr>
                <a:spLocks noGrp="1"/>
              </p:cNvSpPr>
              <p:nvPr>
                <p:ph idx="1"/>
              </p:nvPr>
            </p:nvSpPr>
            <p:spPr/>
            <p:txBody>
              <a:bodyPr/>
              <a:lstStyle/>
              <a:p>
                <a:pPr marL="0" indent="0">
                  <a:buNone/>
                </a:pPr>
                <a:r>
                  <a:rPr lang="en-US" b="1" dirty="0"/>
                  <a:t>PROBABILISTIC AGGREGATION MODELS FOR COMPLEX DATA</a:t>
                </a:r>
              </a:p>
              <a:p>
                <a:r>
                  <a:rPr lang="en-US" dirty="0"/>
                  <a:t>How to mathematically express </a:t>
                </a:r>
                <a:r>
                  <a:rPr lang="en-US" i="1" dirty="0"/>
                  <a:t>P</a:t>
                </a:r>
                <a:r>
                  <a:rPr lang="en-US" dirty="0"/>
                  <a:t>(L</a:t>
                </a:r>
                <a:r>
                  <a:rPr lang="en-US" baseline="-25000" dirty="0"/>
                  <a:t>ui </a:t>
                </a:r>
                <a:r>
                  <a:rPr lang="en-US" dirty="0"/>
                  <a:t>| </a:t>
                </a:r>
                <a:r>
                  <a:rPr lang="en-US" dirty="0" err="1"/>
                  <a:t>g</a:t>
                </a:r>
                <a:r>
                  <a:rPr lang="en-US" baseline="-25000" dirty="0" err="1"/>
                  <a:t>i</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baseline="-25000" dirty="0"/>
                  <a:t>u</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baseline="-25000" dirty="0" err="1"/>
                  <a:t>i</a:t>
                </a:r>
                <a:r>
                  <a:rPr lang="en-US" dirty="0"/>
                  <a:t>, …)</a:t>
                </a:r>
                <a:endParaRPr lang="en-US" baseline="-25000" dirty="0"/>
              </a:p>
              <a:p>
                <a:pPr lvl="1"/>
                <a:r>
                  <a:rPr lang="en-US" dirty="0"/>
                  <a:t>Categorical labels =&gt; confusion matrix</a:t>
                </a:r>
              </a:p>
              <a:p>
                <a:pPr lvl="1"/>
                <a:r>
                  <a:rPr lang="en-US" dirty="0"/>
                  <a:t>Sequences =&gt; Hidden Markov model</a:t>
                </a:r>
              </a:p>
              <a:p>
                <a:pPr lvl="1"/>
                <a:r>
                  <a:rPr lang="en-US" dirty="0"/>
                  <a:t>Math problems =&gt; Chinese restaurant process</a:t>
                </a:r>
              </a:p>
              <a:p>
                <a:pPr lvl="1"/>
                <a:r>
                  <a:rPr lang="en-US" dirty="0"/>
                  <a:t>Free text =&gt; Language model?</a:t>
                </a:r>
              </a:p>
              <a:p>
                <a:pPr lvl="1"/>
                <a:r>
                  <a:rPr lang="en-US" dirty="0"/>
                  <a:t>Drawings =&gt; … ???</a:t>
                </a:r>
              </a:p>
              <a:p>
                <a:r>
                  <a:rPr lang="en-US" dirty="0"/>
                  <a:t>Need to design bespoke models for each type of annotation?</a:t>
                </a:r>
              </a:p>
            </p:txBody>
          </p:sp>
        </mc:Choice>
        <mc:Fallback xmlns="">
          <p:sp>
            <p:nvSpPr>
              <p:cNvPr id="3" name="Content Placeholder 2">
                <a:extLst>
                  <a:ext uri="{FF2B5EF4-FFF2-40B4-BE49-F238E27FC236}">
                    <a16:creationId xmlns:a16="http://schemas.microsoft.com/office/drawing/2014/main" id="{535A6A2F-9020-7641-8FA6-62DE7518C764}"/>
                  </a:ext>
                </a:extLst>
              </p:cNvPr>
              <p:cNvSpPr>
                <a:spLocks noGrp="1" noRot="1" noChangeAspect="1" noMove="1" noResize="1" noEditPoints="1" noAdjustHandles="1" noChangeArrowheads="1" noChangeShapeType="1" noTextEdit="1"/>
              </p:cNvSpPr>
              <p:nvPr>
                <p:ph idx="1"/>
              </p:nvPr>
            </p:nvSpPr>
            <p:spPr>
              <a:blipFill>
                <a:blip r:embed="rId3"/>
                <a:stretch>
                  <a:fillRect l="-657" t="-816" b="-40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CBE83FC-9593-8748-AA22-00C0062F0CDC}"/>
              </a:ext>
            </a:extLst>
          </p:cNvPr>
          <p:cNvSpPr txBox="1"/>
          <p:nvPr/>
        </p:nvSpPr>
        <p:spPr>
          <a:xfrm>
            <a:off x="7259201" y="4058258"/>
            <a:ext cx="4660635" cy="646331"/>
          </a:xfrm>
          <a:prstGeom prst="rect">
            <a:avLst/>
          </a:prstGeom>
          <a:noFill/>
        </p:spPr>
        <p:txBody>
          <a:bodyPr wrap="none" rtlCol="0">
            <a:spAutoFit/>
          </a:bodyPr>
          <a:lstStyle/>
          <a:p>
            <a:r>
              <a:rPr lang="en-US" dirty="0">
                <a:solidFill>
                  <a:srgbClr val="0070C0"/>
                </a:solidFill>
              </a:rPr>
              <a:t>Annotation space increasing in size</a:t>
            </a:r>
          </a:p>
          <a:p>
            <a:r>
              <a:rPr lang="en-US" dirty="0">
                <a:solidFill>
                  <a:srgbClr val="0070C0"/>
                </a:solidFill>
              </a:rPr>
              <a:t>Generative distribution increasing in complexity</a:t>
            </a:r>
          </a:p>
        </p:txBody>
      </p:sp>
      <p:cxnSp>
        <p:nvCxnSpPr>
          <p:cNvPr id="9" name="Straight Arrow Connector 8">
            <a:extLst>
              <a:ext uri="{FF2B5EF4-FFF2-40B4-BE49-F238E27FC236}">
                <a16:creationId xmlns:a16="http://schemas.microsoft.com/office/drawing/2014/main" id="{0DF64E4B-757A-3E41-A9C2-49D210874690}"/>
              </a:ext>
            </a:extLst>
          </p:cNvPr>
          <p:cNvCxnSpPr/>
          <p:nvPr/>
        </p:nvCxnSpPr>
        <p:spPr>
          <a:xfrm>
            <a:off x="7111314" y="3757408"/>
            <a:ext cx="0" cy="1248033"/>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58D9E86-73E6-3E48-9242-F9FDAD09FFC0}"/>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333437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3D81-FE47-CD42-93A0-E8BE5CD29259}"/>
              </a:ext>
            </a:extLst>
          </p:cNvPr>
          <p:cNvSpPr>
            <a:spLocks noGrp="1"/>
          </p:cNvSpPr>
          <p:nvPr>
            <p:ph type="ctrTitle"/>
          </p:nvPr>
        </p:nvSpPr>
        <p:spPr/>
        <p:txBody>
          <a:bodyPr/>
          <a:lstStyle/>
          <a:p>
            <a:r>
              <a:rPr lang="en-US" dirty="0"/>
              <a:t>My Work So Far</a:t>
            </a:r>
          </a:p>
        </p:txBody>
      </p:sp>
      <p:sp>
        <p:nvSpPr>
          <p:cNvPr id="5" name="Slide Number Placeholder 4">
            <a:extLst>
              <a:ext uri="{FF2B5EF4-FFF2-40B4-BE49-F238E27FC236}">
                <a16:creationId xmlns:a16="http://schemas.microsoft.com/office/drawing/2014/main" id="{2AA8DBCA-A06E-6245-816B-1E5CCB9C12B0}"/>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07512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65AB-61FE-1A4F-B6F9-DE16335653FF}"/>
              </a:ext>
            </a:extLst>
          </p:cNvPr>
          <p:cNvSpPr>
            <a:spLocks noGrp="1"/>
          </p:cNvSpPr>
          <p:nvPr>
            <p:ph type="title"/>
          </p:nvPr>
        </p:nvSpPr>
        <p:spPr/>
        <p:txBody>
          <a:bodyPr/>
          <a:lstStyle/>
          <a:p>
            <a:r>
              <a:rPr lang="en-US" dirty="0"/>
              <a:t>Goals for Modeling Complex Annotations</a:t>
            </a:r>
          </a:p>
        </p:txBody>
      </p:sp>
      <p:sp>
        <p:nvSpPr>
          <p:cNvPr id="3" name="Content Placeholder 2">
            <a:extLst>
              <a:ext uri="{FF2B5EF4-FFF2-40B4-BE49-F238E27FC236}">
                <a16:creationId xmlns:a16="http://schemas.microsoft.com/office/drawing/2014/main" id="{BBCAA518-1D7C-1B46-B3A0-30D1B3CCCD18}"/>
              </a:ext>
            </a:extLst>
          </p:cNvPr>
          <p:cNvSpPr>
            <a:spLocks noGrp="1"/>
          </p:cNvSpPr>
          <p:nvPr>
            <p:ph idx="1"/>
          </p:nvPr>
        </p:nvSpPr>
        <p:spPr/>
        <p:txBody>
          <a:bodyPr/>
          <a:lstStyle/>
          <a:p>
            <a:r>
              <a:rPr lang="en-US" dirty="0"/>
              <a:t>We want aggregation models for complex data types</a:t>
            </a:r>
          </a:p>
          <a:p>
            <a:pPr lvl="1"/>
            <a:r>
              <a:rPr lang="en-US" dirty="0"/>
              <a:t>Not just for crowd but anyone who might make mistakes – including experts</a:t>
            </a:r>
          </a:p>
          <a:p>
            <a:r>
              <a:rPr lang="en-US" dirty="0"/>
              <a:t>Probabilistic models of complex data types are difficult to formulate</a:t>
            </a:r>
          </a:p>
          <a:p>
            <a:pPr lvl="1"/>
            <a:r>
              <a:rPr lang="en-US" dirty="0"/>
              <a:t>Prefer to work with models whose inputs, outputs, and parameters are basic data types like integers, floats, and vectors</a:t>
            </a:r>
          </a:p>
          <a:p>
            <a:r>
              <a:rPr lang="en-US" dirty="0"/>
              <a:t>Models should be applicable generally across many kinds of tasks</a:t>
            </a:r>
          </a:p>
          <a:p>
            <a:pPr lvl="1"/>
            <a:r>
              <a:rPr lang="en-US" dirty="0"/>
              <a:t>Need method for converting problem to common state space</a:t>
            </a:r>
          </a:p>
          <a:p>
            <a:endParaRPr lang="en-US" dirty="0"/>
          </a:p>
        </p:txBody>
      </p:sp>
      <p:sp>
        <p:nvSpPr>
          <p:cNvPr id="5" name="Slide Number Placeholder 4">
            <a:extLst>
              <a:ext uri="{FF2B5EF4-FFF2-40B4-BE49-F238E27FC236}">
                <a16:creationId xmlns:a16="http://schemas.microsoft.com/office/drawing/2014/main" id="{597AB649-0A3B-B74D-857C-1365B2A03B3E}"/>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97896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3854-65EA-0249-B37B-1C02AA11A3FB}"/>
              </a:ext>
            </a:extLst>
          </p:cNvPr>
          <p:cNvSpPr>
            <a:spLocks noGrp="1"/>
          </p:cNvSpPr>
          <p:nvPr>
            <p:ph type="title"/>
          </p:nvPr>
        </p:nvSpPr>
        <p:spPr/>
        <p:txBody>
          <a:bodyPr/>
          <a:lstStyle/>
          <a:p>
            <a:r>
              <a:rPr lang="en-US" dirty="0"/>
              <a:t>From Annotations</a:t>
            </a:r>
            <a:br>
              <a:rPr lang="en-US" dirty="0"/>
            </a:br>
            <a:r>
              <a:rPr lang="en-US" dirty="0"/>
              <a:t>to Annotation Distances</a:t>
            </a:r>
          </a:p>
        </p:txBody>
      </p:sp>
      <p:pic>
        <p:nvPicPr>
          <p:cNvPr id="6" name="Content Placeholder 5" descr="A screenshot of a cell phone&#10;&#10;Description automatically generated">
            <a:extLst>
              <a:ext uri="{FF2B5EF4-FFF2-40B4-BE49-F238E27FC236}">
                <a16:creationId xmlns:a16="http://schemas.microsoft.com/office/drawing/2014/main" id="{57C33F57-2199-354D-B74F-8FE69D469E1B}"/>
              </a:ext>
            </a:extLst>
          </p:cNvPr>
          <p:cNvPicPr>
            <a:picLocks noGrp="1" noChangeAspect="1"/>
          </p:cNvPicPr>
          <p:nvPr>
            <p:ph sz="half" idx="1"/>
          </p:nvPr>
        </p:nvPicPr>
        <p:blipFill rotWithShape="1">
          <a:blip r:embed="rId3"/>
          <a:srcRect l="-1" r="1650"/>
          <a:stretch/>
        </p:blipFill>
        <p:spPr>
          <a:xfrm>
            <a:off x="694024" y="3108492"/>
            <a:ext cx="5401976" cy="2704594"/>
          </a:xfrm>
        </p:spPr>
      </p:pic>
      <p:pic>
        <p:nvPicPr>
          <p:cNvPr id="8" name="Content Placeholder 7" descr="A screenshot of a cell phone&#10;&#10;Description automatically generated">
            <a:extLst>
              <a:ext uri="{FF2B5EF4-FFF2-40B4-BE49-F238E27FC236}">
                <a16:creationId xmlns:a16="http://schemas.microsoft.com/office/drawing/2014/main" id="{0A340AC1-4EEE-F447-9656-F95DBC9497B8}"/>
              </a:ext>
            </a:extLst>
          </p:cNvPr>
          <p:cNvPicPr>
            <a:picLocks noGrp="1" noChangeAspect="1"/>
          </p:cNvPicPr>
          <p:nvPr>
            <p:ph sz="half" idx="2"/>
          </p:nvPr>
        </p:nvPicPr>
        <p:blipFill rotWithShape="1">
          <a:blip r:embed="rId4"/>
          <a:srcRect b="30324"/>
          <a:stretch/>
        </p:blipFill>
        <p:spPr>
          <a:xfrm>
            <a:off x="7121690" y="3129477"/>
            <a:ext cx="3332126" cy="2662624"/>
          </a:xfrm>
        </p:spPr>
      </p:pic>
      <p:sp>
        <p:nvSpPr>
          <p:cNvPr id="9" name="TextBox 8">
            <a:extLst>
              <a:ext uri="{FF2B5EF4-FFF2-40B4-BE49-F238E27FC236}">
                <a16:creationId xmlns:a16="http://schemas.microsoft.com/office/drawing/2014/main" id="{A4A0990F-0588-7B41-B4BA-3D143B0613CE}"/>
              </a:ext>
            </a:extLst>
          </p:cNvPr>
          <p:cNvSpPr txBox="1"/>
          <p:nvPr/>
        </p:nvSpPr>
        <p:spPr>
          <a:xfrm>
            <a:off x="4168357" y="2555394"/>
            <a:ext cx="3855286" cy="369332"/>
          </a:xfrm>
          <a:prstGeom prst="rect">
            <a:avLst/>
          </a:prstGeom>
          <a:noFill/>
        </p:spPr>
        <p:txBody>
          <a:bodyPr wrap="none" rtlCol="0">
            <a:spAutoFit/>
          </a:bodyPr>
          <a:lstStyle/>
          <a:p>
            <a:r>
              <a:rPr lang="en-US" dirty="0"/>
              <a:t>Use </a:t>
            </a:r>
            <a:r>
              <a:rPr lang="en-US" b="1" i="1" dirty="0">
                <a:solidFill>
                  <a:schemeClr val="accent3"/>
                </a:solidFill>
              </a:rPr>
              <a:t>distance function </a:t>
            </a:r>
            <a:r>
              <a:rPr lang="en-US" dirty="0"/>
              <a:t>to convert data</a:t>
            </a:r>
          </a:p>
        </p:txBody>
      </p:sp>
      <p:sp>
        <p:nvSpPr>
          <p:cNvPr id="10" name="Right Arrow 9">
            <a:extLst>
              <a:ext uri="{FF2B5EF4-FFF2-40B4-BE49-F238E27FC236}">
                <a16:creationId xmlns:a16="http://schemas.microsoft.com/office/drawing/2014/main" id="{1B0C99B6-2F41-C64F-9FB0-44A90334CE0E}"/>
              </a:ext>
            </a:extLst>
          </p:cNvPr>
          <p:cNvSpPr/>
          <p:nvPr/>
        </p:nvSpPr>
        <p:spPr>
          <a:xfrm>
            <a:off x="6096000" y="4065373"/>
            <a:ext cx="1025690" cy="79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637FADA-78A1-7441-A10C-DCC97E2E45D0}"/>
              </a:ext>
            </a:extLst>
          </p:cNvPr>
          <p:cNvSpPr>
            <a:spLocks noGrp="1"/>
          </p:cNvSpPr>
          <p:nvPr>
            <p:ph type="sldNum" sz="quarter" idx="12"/>
          </p:nvPr>
        </p:nvSpPr>
        <p:spPr/>
        <p:txBody>
          <a:bodyPr/>
          <a:lstStyle/>
          <a:p>
            <a:fld id="{8A7A6979-0714-4377-B894-6BE4C2D6E202}" type="slidenum">
              <a:rPr lang="en-US" smtClean="0"/>
              <a:t>13</a:t>
            </a:fld>
            <a:endParaRPr lang="en-US" dirty="0"/>
          </a:p>
        </p:txBody>
      </p:sp>
      <p:sp>
        <p:nvSpPr>
          <p:cNvPr id="5" name="TextBox 4">
            <a:extLst>
              <a:ext uri="{FF2B5EF4-FFF2-40B4-BE49-F238E27FC236}">
                <a16:creationId xmlns:a16="http://schemas.microsoft.com/office/drawing/2014/main" id="{33034624-7BCE-F34D-9259-09981A844CFD}"/>
              </a:ext>
            </a:extLst>
          </p:cNvPr>
          <p:cNvSpPr txBox="1"/>
          <p:nvPr/>
        </p:nvSpPr>
        <p:spPr>
          <a:xfrm>
            <a:off x="1815548" y="3898899"/>
            <a:ext cx="383438" cy="307777"/>
          </a:xfrm>
          <a:prstGeom prst="rect">
            <a:avLst/>
          </a:prstGeom>
          <a:solidFill>
            <a:schemeClr val="bg1"/>
          </a:solidFill>
        </p:spPr>
        <p:txBody>
          <a:bodyPr wrap="none" rtlCol="0">
            <a:noAutofit/>
          </a:bodyPr>
          <a:lstStyle/>
          <a:p>
            <a:r>
              <a:rPr lang="en-US" sz="1400" dirty="0">
                <a:latin typeface="Arial" panose="020B0604020202020204" pitchFamily="34" charset="0"/>
                <a:cs typeface="Arial" panose="020B0604020202020204" pitchFamily="34" charset="0"/>
              </a:rPr>
              <a:t>13</a:t>
            </a:r>
          </a:p>
        </p:txBody>
      </p:sp>
      <p:sp>
        <p:nvSpPr>
          <p:cNvPr id="12" name="TextBox 11">
            <a:extLst>
              <a:ext uri="{FF2B5EF4-FFF2-40B4-BE49-F238E27FC236}">
                <a16:creationId xmlns:a16="http://schemas.microsoft.com/office/drawing/2014/main" id="{257CB23E-AE62-974B-B966-75ED26F1DE48}"/>
              </a:ext>
            </a:extLst>
          </p:cNvPr>
          <p:cNvSpPr txBox="1"/>
          <p:nvPr/>
        </p:nvSpPr>
        <p:spPr>
          <a:xfrm>
            <a:off x="1816823" y="4254325"/>
            <a:ext cx="383438" cy="307777"/>
          </a:xfrm>
          <a:prstGeom prst="rect">
            <a:avLst/>
          </a:prstGeom>
          <a:solidFill>
            <a:srgbClr val="EFEFEF"/>
          </a:solidFill>
        </p:spPr>
        <p:txBody>
          <a:bodyPr wrap="none" rtlCol="0">
            <a:noAutofit/>
          </a:bodyPr>
          <a:lstStyle/>
          <a:p>
            <a:r>
              <a:rPr lang="en-US" sz="1400" dirty="0">
                <a:latin typeface="Arial" panose="020B0604020202020204" pitchFamily="34" charset="0"/>
                <a:cs typeface="Arial" panose="020B0604020202020204" pitchFamily="34" charset="0"/>
              </a:rPr>
              <a:t>21</a:t>
            </a:r>
          </a:p>
        </p:txBody>
      </p:sp>
      <p:sp>
        <p:nvSpPr>
          <p:cNvPr id="14" name="TextBox 13">
            <a:extLst>
              <a:ext uri="{FF2B5EF4-FFF2-40B4-BE49-F238E27FC236}">
                <a16:creationId xmlns:a16="http://schemas.microsoft.com/office/drawing/2014/main" id="{D4DAB2E2-A45E-5946-99BB-91968BCB1E7D}"/>
              </a:ext>
            </a:extLst>
          </p:cNvPr>
          <p:cNvSpPr txBox="1"/>
          <p:nvPr/>
        </p:nvSpPr>
        <p:spPr>
          <a:xfrm>
            <a:off x="1829201" y="4667895"/>
            <a:ext cx="383438" cy="307777"/>
          </a:xfrm>
          <a:prstGeom prst="rect">
            <a:avLst/>
          </a:prstGeom>
          <a:solidFill>
            <a:schemeClr val="bg1"/>
          </a:solidFill>
        </p:spPr>
        <p:txBody>
          <a:bodyPr wrap="none" rtlCol="0">
            <a:noAutofit/>
          </a:bodyPr>
          <a:lstStyle/>
          <a:p>
            <a:r>
              <a:rPr lang="en-US" sz="1400" dirty="0">
                <a:latin typeface="Arial" panose="020B0604020202020204" pitchFamily="34" charset="0"/>
                <a:cs typeface="Arial" panose="020B0604020202020204" pitchFamily="34" charset="0"/>
              </a:rPr>
              <a:t>21</a:t>
            </a:r>
          </a:p>
        </p:txBody>
      </p:sp>
      <p:sp>
        <p:nvSpPr>
          <p:cNvPr id="15" name="TextBox 14">
            <a:extLst>
              <a:ext uri="{FF2B5EF4-FFF2-40B4-BE49-F238E27FC236}">
                <a16:creationId xmlns:a16="http://schemas.microsoft.com/office/drawing/2014/main" id="{5AF91986-A9A9-7B42-B094-873174777F8A}"/>
              </a:ext>
            </a:extLst>
          </p:cNvPr>
          <p:cNvSpPr txBox="1"/>
          <p:nvPr/>
        </p:nvSpPr>
        <p:spPr>
          <a:xfrm>
            <a:off x="1815548" y="5040217"/>
            <a:ext cx="383438" cy="307777"/>
          </a:xfrm>
          <a:prstGeom prst="rect">
            <a:avLst/>
          </a:prstGeom>
          <a:solidFill>
            <a:schemeClr val="bg1">
              <a:lumMod val="95000"/>
            </a:schemeClr>
          </a:solidFill>
        </p:spPr>
        <p:txBody>
          <a:bodyPr wrap="none" rtlCol="0">
            <a:spAutoFit/>
          </a:bodyPr>
          <a:lstStyle/>
          <a:p>
            <a:r>
              <a:rPr lang="en-US" sz="1400" dirty="0">
                <a:latin typeface="Arial" panose="020B0604020202020204" pitchFamily="34" charset="0"/>
                <a:cs typeface="Arial" panose="020B0604020202020204" pitchFamily="34" charset="0"/>
              </a:rPr>
              <a:t>20</a:t>
            </a:r>
          </a:p>
        </p:txBody>
      </p:sp>
      <p:sp>
        <p:nvSpPr>
          <p:cNvPr id="17" name="TextBox 16">
            <a:extLst>
              <a:ext uri="{FF2B5EF4-FFF2-40B4-BE49-F238E27FC236}">
                <a16:creationId xmlns:a16="http://schemas.microsoft.com/office/drawing/2014/main" id="{96B9E6CB-2297-5545-86D9-DF971A97DED3}"/>
              </a:ext>
            </a:extLst>
          </p:cNvPr>
          <p:cNvSpPr txBox="1"/>
          <p:nvPr/>
        </p:nvSpPr>
        <p:spPr>
          <a:xfrm>
            <a:off x="1829201" y="3481456"/>
            <a:ext cx="383438" cy="307777"/>
          </a:xfrm>
          <a:prstGeom prst="rect">
            <a:avLst/>
          </a:prstGeom>
          <a:solidFill>
            <a:schemeClr val="bg1">
              <a:lumMod val="95000"/>
            </a:schemeClr>
          </a:solidFill>
        </p:spPr>
        <p:txBody>
          <a:bodyPr wrap="none" rtlCol="0">
            <a:spAutoFit/>
          </a:bodyPr>
          <a:lstStyle/>
          <a:p>
            <a:r>
              <a:rPr lang="en-US" sz="1400" dirty="0">
                <a:latin typeface="Arial" panose="020B0604020202020204" pitchFamily="34" charset="0"/>
                <a:cs typeface="Arial" panose="020B0604020202020204" pitchFamily="34" charset="0"/>
              </a:rPr>
              <a:t>20</a:t>
            </a:r>
          </a:p>
        </p:txBody>
      </p:sp>
      <p:sp>
        <p:nvSpPr>
          <p:cNvPr id="18" name="TextBox 17">
            <a:extLst>
              <a:ext uri="{FF2B5EF4-FFF2-40B4-BE49-F238E27FC236}">
                <a16:creationId xmlns:a16="http://schemas.microsoft.com/office/drawing/2014/main" id="{B43CD7A8-1E4B-E348-838B-60512EE20DD0}"/>
              </a:ext>
            </a:extLst>
          </p:cNvPr>
          <p:cNvSpPr txBox="1"/>
          <p:nvPr/>
        </p:nvSpPr>
        <p:spPr>
          <a:xfrm>
            <a:off x="1808047" y="5416233"/>
            <a:ext cx="383438" cy="307777"/>
          </a:xfrm>
          <a:prstGeom prst="rect">
            <a:avLst/>
          </a:prstGeom>
          <a:solidFill>
            <a:schemeClr val="bg1"/>
          </a:solidFill>
        </p:spPr>
        <p:txBody>
          <a:bodyPr wrap="none" rtlCol="0">
            <a:noAutofit/>
          </a:bodyPr>
          <a:lstStyle/>
          <a:p>
            <a:r>
              <a:rPr lang="en-US" sz="1400"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4602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A009-9531-D746-9401-CD3F00850005}"/>
              </a:ext>
            </a:extLst>
          </p:cNvPr>
          <p:cNvSpPr>
            <a:spLocks noGrp="1"/>
          </p:cNvSpPr>
          <p:nvPr>
            <p:ph type="title"/>
          </p:nvPr>
        </p:nvSpPr>
        <p:spPr/>
        <p:txBody>
          <a:bodyPr/>
          <a:lstStyle/>
          <a:p>
            <a:r>
              <a:rPr lang="en-US" dirty="0"/>
              <a:t>Conversion to</a:t>
            </a:r>
            <a:br>
              <a:rPr lang="en-US" dirty="0"/>
            </a:br>
            <a:r>
              <a:rPr lang="en-US" dirty="0"/>
              <a:t>Annotation Distances</a:t>
            </a:r>
          </a:p>
        </p:txBody>
      </p:sp>
      <p:sp>
        <p:nvSpPr>
          <p:cNvPr id="3" name="Content Placeholder 2">
            <a:extLst>
              <a:ext uri="{FF2B5EF4-FFF2-40B4-BE49-F238E27FC236}">
                <a16:creationId xmlns:a16="http://schemas.microsoft.com/office/drawing/2014/main" id="{A403529F-770D-5842-9159-B1B9D8B9F85E}"/>
              </a:ext>
            </a:extLst>
          </p:cNvPr>
          <p:cNvSpPr>
            <a:spLocks noGrp="1"/>
          </p:cNvSpPr>
          <p:nvPr>
            <p:ph sz="half" idx="1"/>
          </p:nvPr>
        </p:nvSpPr>
        <p:spPr>
          <a:xfrm>
            <a:off x="1581912" y="2638044"/>
            <a:ext cx="4271771" cy="3960464"/>
          </a:xfrm>
        </p:spPr>
        <p:txBody>
          <a:bodyPr/>
          <a:lstStyle/>
          <a:p>
            <a:pPr marL="0" indent="0">
              <a:buNone/>
            </a:pPr>
            <a:r>
              <a:rPr lang="en-US" dirty="0"/>
              <a:t>PROS:</a:t>
            </a:r>
          </a:p>
          <a:p>
            <a:r>
              <a:rPr lang="en-US" dirty="0"/>
              <a:t>Distance function much easier to produce than probabilistic model</a:t>
            </a:r>
          </a:p>
          <a:p>
            <a:pPr lvl="1"/>
            <a:r>
              <a:rPr lang="en-US" dirty="0"/>
              <a:t>Most data types already have at least one well-known distance function</a:t>
            </a:r>
          </a:p>
          <a:p>
            <a:pPr lvl="1"/>
            <a:r>
              <a:rPr lang="en-US" dirty="0"/>
              <a:t>Evaluation metric itself can be used as distance function</a:t>
            </a:r>
          </a:p>
          <a:p>
            <a:r>
              <a:rPr lang="en-US" dirty="0"/>
              <a:t>Resulting data is not task-specific</a:t>
            </a:r>
          </a:p>
          <a:p>
            <a:pPr lvl="1"/>
            <a:r>
              <a:rPr lang="en-US" dirty="0"/>
              <a:t>Model for distances need not know anything about the original data type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3CED354-7B12-4546-AA13-AB979B5DBF3E}"/>
                  </a:ext>
                </a:extLst>
              </p:cNvPr>
              <p:cNvSpPr>
                <a:spLocks noGrp="1"/>
              </p:cNvSpPr>
              <p:nvPr>
                <p:ph sz="half" idx="2"/>
              </p:nvPr>
            </p:nvSpPr>
            <p:spPr>
              <a:xfrm>
                <a:off x="6338315" y="2638044"/>
                <a:ext cx="4523274" cy="3101982"/>
              </a:xfrm>
            </p:spPr>
            <p:txBody>
              <a:bodyPr/>
              <a:lstStyle/>
              <a:p>
                <a:pPr marL="0" indent="0">
                  <a:buNone/>
                </a:pPr>
                <a:r>
                  <a:rPr lang="en-US" dirty="0"/>
                  <a:t>CONS:</a:t>
                </a:r>
              </a:p>
              <a:p>
                <a:r>
                  <a:rPr lang="en-US" dirty="0"/>
                  <a:t>Increase in data size</a:t>
                </a:r>
              </a:p>
              <a:p>
                <a:pPr lvl="1"/>
                <a:r>
                  <a:rPr lang="en-US" dirty="0"/>
                  <a:t>From </a:t>
                </a:r>
                <a:r>
                  <a:rPr lang="en-US" dirty="0">
                    <a:latin typeface="Courier New" panose="02070309020205020404" pitchFamily="49" charset="0"/>
                    <a:cs typeface="Courier New" panose="02070309020205020404" pitchFamily="49" charset="0"/>
                  </a:rPr>
                  <a:t>|Users|</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latin typeface="Courier New" panose="02070309020205020404" pitchFamily="49" charset="0"/>
                    <a:cs typeface="Courier New" panose="02070309020205020404" pitchFamily="49" charset="0"/>
                  </a:rPr>
                  <a:t>|Items| </a:t>
                </a:r>
                <a:r>
                  <a:rPr lang="en-US" dirty="0"/>
                  <a:t>maximum</a:t>
                </a:r>
              </a:p>
              <a:p>
                <a:pPr lvl="1"/>
                <a:r>
                  <a:rPr lang="en-US" dirty="0"/>
                  <a:t>To </a:t>
                </a:r>
                <a:r>
                  <a:rPr lang="en-US" dirty="0">
                    <a:latin typeface="Courier New" panose="02070309020205020404" pitchFamily="49" charset="0"/>
                    <a:cs typeface="Courier New" panose="02070309020205020404" pitchFamily="49" charset="0"/>
                  </a:rPr>
                  <a:t>|Users|</a:t>
                </a:r>
                <a:r>
                  <a:rPr lang="en-US" baseline="30000" dirty="0">
                    <a:latin typeface="Courier New" panose="02070309020205020404" pitchFamily="49" charset="0"/>
                    <a:cs typeface="Courier New" panose="02070309020205020404" pitchFamily="49" charset="0"/>
                  </a:rPr>
                  <a:t>2</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latin typeface="Courier New" panose="02070309020205020404" pitchFamily="49" charset="0"/>
                    <a:cs typeface="Courier New" panose="02070309020205020404" pitchFamily="49" charset="0"/>
                  </a:rPr>
                  <a:t>|Items| </a:t>
                </a:r>
                <a:r>
                  <a:rPr lang="en-US" dirty="0"/>
                  <a:t>maximum</a:t>
                </a:r>
              </a:p>
              <a:p>
                <a:r>
                  <a:rPr lang="en-US" dirty="0"/>
                  <a:t>Dependent on quality of distance function</a:t>
                </a:r>
              </a:p>
            </p:txBody>
          </p:sp>
        </mc:Choice>
        <mc:Fallback xmlns="">
          <p:sp>
            <p:nvSpPr>
              <p:cNvPr id="4" name="Content Placeholder 3">
                <a:extLst>
                  <a:ext uri="{FF2B5EF4-FFF2-40B4-BE49-F238E27FC236}">
                    <a16:creationId xmlns:a16="http://schemas.microsoft.com/office/drawing/2014/main" id="{13CED354-7B12-4546-AA13-AB979B5DBF3E}"/>
                  </a:ext>
                </a:extLst>
              </p:cNvPr>
              <p:cNvSpPr>
                <a:spLocks noGrp="1" noRot="1" noChangeAspect="1" noMove="1" noResize="1" noEditPoints="1" noAdjustHandles="1" noChangeArrowheads="1" noChangeShapeType="1" noTextEdit="1"/>
              </p:cNvSpPr>
              <p:nvPr>
                <p:ph sz="half" idx="2"/>
              </p:nvPr>
            </p:nvSpPr>
            <p:spPr>
              <a:xfrm>
                <a:off x="6338315" y="2638044"/>
                <a:ext cx="4523274" cy="3101982"/>
              </a:xfrm>
              <a:blipFill>
                <a:blip r:embed="rId3"/>
                <a:stretch>
                  <a:fillRect l="-1120" t="-81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D23E2CA1-9053-CD4F-A4BD-3AD4CDE63FDC}"/>
              </a:ext>
            </a:extLst>
          </p:cNvPr>
          <p:cNvSpPr>
            <a:spLocks noGrp="1"/>
          </p:cNvSpPr>
          <p:nvPr>
            <p:ph type="sldNum" sz="quarter" idx="12"/>
          </p:nvPr>
        </p:nvSpPr>
        <p:spPr/>
        <p:txBody>
          <a:bodyPr/>
          <a:lstStyle/>
          <a:p>
            <a:fld id="{8A7A6979-0714-4377-B894-6BE4C2D6E202}" type="slidenum">
              <a:rPr lang="en-US" smtClean="0"/>
              <a:t>14</a:t>
            </a:fld>
            <a:endParaRPr lang="en-US" dirty="0"/>
          </a:p>
        </p:txBody>
      </p:sp>
      <p:sp>
        <p:nvSpPr>
          <p:cNvPr id="5" name="TextBox 4">
            <a:extLst>
              <a:ext uri="{FF2B5EF4-FFF2-40B4-BE49-F238E27FC236}">
                <a16:creationId xmlns:a16="http://schemas.microsoft.com/office/drawing/2014/main" id="{A0B1ADE9-8F53-6349-8FE3-F4DE0739C6BC}"/>
              </a:ext>
            </a:extLst>
          </p:cNvPr>
          <p:cNvSpPr txBox="1"/>
          <p:nvPr/>
        </p:nvSpPr>
        <p:spPr>
          <a:xfrm>
            <a:off x="6512560" y="4826000"/>
            <a:ext cx="3992880" cy="369332"/>
          </a:xfrm>
          <a:prstGeom prst="rect">
            <a:avLst/>
          </a:prstGeom>
          <a:noFill/>
        </p:spPr>
        <p:txBody>
          <a:bodyPr wrap="square" rtlCol="0">
            <a:spAutoFit/>
          </a:bodyPr>
          <a:lstStyle/>
          <a:p>
            <a:r>
              <a:rPr lang="en-US" u="sng" dirty="0"/>
              <a:t>properties of distance function</a:t>
            </a:r>
          </a:p>
        </p:txBody>
      </p:sp>
      <p:pic>
        <p:nvPicPr>
          <p:cNvPr id="8" name="Picture 7">
            <a:extLst>
              <a:ext uri="{FF2B5EF4-FFF2-40B4-BE49-F238E27FC236}">
                <a16:creationId xmlns:a16="http://schemas.microsoft.com/office/drawing/2014/main" id="{E01A85A1-E2C8-C34B-A224-0678B98B71E8}"/>
              </a:ext>
            </a:extLst>
          </p:cNvPr>
          <p:cNvPicPr>
            <a:picLocks noChangeAspect="1"/>
          </p:cNvPicPr>
          <p:nvPr/>
        </p:nvPicPr>
        <p:blipFill>
          <a:blip r:embed="rId4"/>
          <a:stretch>
            <a:fillRect/>
          </a:stretch>
        </p:blipFill>
        <p:spPr>
          <a:xfrm>
            <a:off x="6512560" y="5195332"/>
            <a:ext cx="3721100" cy="1016000"/>
          </a:xfrm>
          <a:prstGeom prst="rect">
            <a:avLst/>
          </a:prstGeom>
        </p:spPr>
      </p:pic>
    </p:spTree>
    <p:extLst>
      <p:ext uri="{BB962C8B-B14F-4D97-AF65-F5344CB8AC3E}">
        <p14:creationId xmlns:p14="http://schemas.microsoft.com/office/powerpoint/2010/main" val="1877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E0F1-3695-FA42-A4E9-77F9FF9510AB}"/>
              </a:ext>
            </a:extLst>
          </p:cNvPr>
          <p:cNvSpPr>
            <a:spLocks noGrp="1"/>
          </p:cNvSpPr>
          <p:nvPr>
            <p:ph type="title"/>
          </p:nvPr>
        </p:nvSpPr>
        <p:spPr/>
        <p:txBody>
          <a:bodyPr/>
          <a:lstStyle/>
          <a:p>
            <a:r>
              <a:rPr lang="en-US" dirty="0"/>
              <a:t>How to Use Distance Matrices</a:t>
            </a:r>
            <a:br>
              <a:rPr lang="en-US" dirty="0"/>
            </a:br>
            <a:r>
              <a:rPr lang="en-US" dirty="0"/>
              <a:t>for annotation Modeling</a:t>
            </a:r>
          </a:p>
        </p:txBody>
      </p:sp>
      <p:sp>
        <p:nvSpPr>
          <p:cNvPr id="3" name="Content Placeholder 2">
            <a:extLst>
              <a:ext uri="{FF2B5EF4-FFF2-40B4-BE49-F238E27FC236}">
                <a16:creationId xmlns:a16="http://schemas.microsoft.com/office/drawing/2014/main" id="{62961ECB-36ED-E043-9A68-63E1D35B377D}"/>
              </a:ext>
            </a:extLst>
          </p:cNvPr>
          <p:cNvSpPr>
            <a:spLocks noGrp="1"/>
          </p:cNvSpPr>
          <p:nvPr>
            <p:ph idx="1"/>
          </p:nvPr>
        </p:nvSpPr>
        <p:spPr/>
        <p:txBody>
          <a:bodyPr/>
          <a:lstStyle/>
          <a:p>
            <a:r>
              <a:rPr lang="en-US" dirty="0"/>
              <a:t>Need a principled framework for modeling annotation distances</a:t>
            </a:r>
          </a:p>
          <a:p>
            <a:pPr lvl="1"/>
            <a:r>
              <a:rPr lang="en-US" dirty="0"/>
              <a:t>Goal is to do the things we do with annotation models (e.g. </a:t>
            </a:r>
            <a:r>
              <a:rPr lang="en-US" dirty="0" err="1"/>
              <a:t>Dawid</a:t>
            </a:r>
            <a:r>
              <a:rPr lang="en-US" dirty="0"/>
              <a:t>-Skene),</a:t>
            </a:r>
            <a:br>
              <a:rPr lang="en-US" dirty="0"/>
            </a:br>
            <a:r>
              <a:rPr lang="en-US" dirty="0"/>
              <a:t>but with annotation </a:t>
            </a:r>
            <a:r>
              <a:rPr lang="en-US" i="1" dirty="0"/>
              <a:t>distance</a:t>
            </a:r>
            <a:r>
              <a:rPr lang="en-US" dirty="0"/>
              <a:t> data</a:t>
            </a:r>
          </a:p>
          <a:p>
            <a:pPr lvl="1"/>
            <a:endParaRPr lang="en-US" dirty="0"/>
          </a:p>
          <a:p>
            <a:r>
              <a:rPr lang="en-US" dirty="0"/>
              <a:t>Natural starting point is </a:t>
            </a:r>
            <a:r>
              <a:rPr lang="en-US" i="1" dirty="0"/>
              <a:t>Multidimensional Scaling </a:t>
            </a:r>
            <a:r>
              <a:rPr lang="en-US" dirty="0"/>
              <a:t>(Kruskal &amp; Wish 1978)</a:t>
            </a:r>
          </a:p>
          <a:p>
            <a:pPr lvl="1"/>
            <a:r>
              <a:rPr lang="en-US" dirty="0"/>
              <a:t>Model for distance matrix data</a:t>
            </a:r>
          </a:p>
        </p:txBody>
      </p:sp>
      <p:sp>
        <p:nvSpPr>
          <p:cNvPr id="5" name="Slide Number Placeholder 4">
            <a:extLst>
              <a:ext uri="{FF2B5EF4-FFF2-40B4-BE49-F238E27FC236}">
                <a16:creationId xmlns:a16="http://schemas.microsoft.com/office/drawing/2014/main" id="{447DDF26-4C96-5D4F-AF57-B8CBAC29D5D4}"/>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45392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F5EB-75D1-AF47-BDE9-08D05FED7A0E}"/>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Multidimensional Scaling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77096A-887B-C349-B059-12272E34189C}"/>
                  </a:ext>
                </a:extLst>
              </p:cNvPr>
              <p:cNvSpPr>
                <a:spLocks noGrp="1"/>
              </p:cNvSpPr>
              <p:nvPr>
                <p:ph sz="half" idx="1"/>
              </p:nvPr>
            </p:nvSpPr>
            <p:spPr>
              <a:xfrm>
                <a:off x="804672" y="2640692"/>
                <a:ext cx="5925310" cy="3255252"/>
              </a:xfrm>
            </p:spPr>
            <p:txBody>
              <a:bodyPr vert="horz" lIns="91440" tIns="45720" rIns="91440" bIns="45720" rtlCol="0">
                <a:normAutofit/>
              </a:bodyPr>
              <a:lstStyle/>
              <a:p>
                <a:r>
                  <a:rPr lang="en-US" dirty="0"/>
                  <a:t>Given matrix of distances between points</a:t>
                </a:r>
              </a:p>
              <a:p>
                <a:r>
                  <a:rPr lang="en-US" dirty="0"/>
                  <a:t>Infer relative coordinates of points</a:t>
                </a:r>
              </a:p>
              <a:p>
                <a:r>
                  <a:rPr lang="en-US" dirty="0"/>
                  <a:t>Loss function (L2):</a:t>
                </a:r>
                <a:br>
                  <a:rPr lang="en-US" dirty="0"/>
                </a:br>
                <a14:m>
                  <m:oMath xmlns:m="http://schemas.openxmlformats.org/officeDocument/2006/math">
                    <m:nary>
                      <m:naryPr>
                        <m:chr m:val="∑"/>
                        <m:subHide m:val="on"/>
                        <m:supHide m:val="on"/>
                        <m:ctrlPr>
                          <a:rPr lang="en-US" i="1" dirty="0">
                            <a:latin typeface="Cambria Math" panose="02040503050406030204" pitchFamily="18" charset="0"/>
                          </a:rPr>
                        </m:ctrlPr>
                      </m:naryPr>
                      <m:sub/>
                      <m:sup/>
                      <m:e>
                        <m:r>
                          <m:rPr>
                            <m:nor/>
                          </m:rPr>
                          <a:rPr lang="en-US" dirty="0"/>
                          <m:t>(∥</m:t>
                        </m:r>
                        <m:r>
                          <m:rPr>
                            <m:nor/>
                          </m:rPr>
                          <a:rPr lang="en-US" dirty="0"/>
                          <m:t>xi</m:t>
                        </m:r>
                        <m:r>
                          <m:rPr>
                            <m:nor/>
                          </m:rPr>
                          <a:rPr lang="en-US" dirty="0"/>
                          <m:t> − </m:t>
                        </m:r>
                        <m:r>
                          <m:rPr>
                            <m:nor/>
                          </m:rPr>
                          <a:rPr lang="en-US" dirty="0"/>
                          <m:t>xj</m:t>
                        </m:r>
                        <m:r>
                          <m:rPr>
                            <m:nor/>
                          </m:rPr>
                          <a:rPr lang="en-US" dirty="0"/>
                          <m:t>∥ − </m:t>
                        </m:r>
                        <m:r>
                          <m:rPr>
                            <m:nor/>
                          </m:rPr>
                          <a:rPr lang="en-US" dirty="0"/>
                          <m:t>Dij</m:t>
                        </m:r>
                        <m:r>
                          <m:rPr>
                            <m:nor/>
                          </m:rPr>
                          <a:rPr lang="en-US" dirty="0"/>
                          <m:t>)</m:t>
                        </m:r>
                        <m:r>
                          <m:rPr>
                            <m:nor/>
                          </m:rPr>
                          <a:rPr lang="en-US" baseline="30000" dirty="0"/>
                          <m:t>2</m:t>
                        </m:r>
                      </m:e>
                    </m:nary>
                  </m:oMath>
                </a14:m>
                <a:endParaRPr lang="en-US" dirty="0"/>
              </a:p>
              <a:p>
                <a:endParaRPr lang="en-US" dirty="0"/>
              </a:p>
              <a:p>
                <a:pPr marL="0"/>
                <a:endParaRPr lang="en-US" dirty="0"/>
              </a:p>
            </p:txBody>
          </p:sp>
        </mc:Choice>
        <mc:Fallback>
          <p:sp>
            <p:nvSpPr>
              <p:cNvPr id="3" name="Content Placeholder 2">
                <a:extLst>
                  <a:ext uri="{FF2B5EF4-FFF2-40B4-BE49-F238E27FC236}">
                    <a16:creationId xmlns:a16="http://schemas.microsoft.com/office/drawing/2014/main" id="{6C77096A-887B-C349-B059-12272E34189C}"/>
                  </a:ext>
                </a:extLst>
              </p:cNvPr>
              <p:cNvSpPr>
                <a:spLocks noGrp="1" noRot="1" noChangeAspect="1" noMove="1" noResize="1" noEditPoints="1" noAdjustHandles="1" noChangeArrowheads="1" noChangeShapeType="1" noTextEdit="1"/>
              </p:cNvSpPr>
              <p:nvPr>
                <p:ph sz="half" idx="1"/>
              </p:nvPr>
            </p:nvSpPr>
            <p:spPr>
              <a:xfrm>
                <a:off x="804672" y="2640692"/>
                <a:ext cx="5925310" cy="3255252"/>
              </a:xfrm>
              <a:blipFill>
                <a:blip r:embed="rId3"/>
                <a:stretch>
                  <a:fillRect l="-427" t="-778"/>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9C10151-C5D9-FA44-B71D-5EB91F3DC892}"/>
              </a:ext>
            </a:extLst>
          </p:cNvPr>
          <p:cNvPicPr>
            <a:picLocks noGrp="1" noChangeAspect="1"/>
          </p:cNvPicPr>
          <p:nvPr>
            <p:ph sz="half" idx="2"/>
          </p:nvPr>
        </p:nvPicPr>
        <p:blipFill rotWithShape="1">
          <a:blip r:embed="rId4"/>
          <a:srcRect t="5391"/>
          <a:stretch/>
        </p:blipFill>
        <p:spPr>
          <a:xfrm>
            <a:off x="7534654" y="10"/>
            <a:ext cx="4657345" cy="6857990"/>
          </a:xfrm>
          <a:prstGeom prst="rect">
            <a:avLst/>
          </a:prstGeom>
        </p:spPr>
      </p:pic>
      <p:sp>
        <p:nvSpPr>
          <p:cNvPr id="6" name="Slide Number Placeholder 5">
            <a:extLst>
              <a:ext uri="{FF2B5EF4-FFF2-40B4-BE49-F238E27FC236}">
                <a16:creationId xmlns:a16="http://schemas.microsoft.com/office/drawing/2014/main" id="{2F1730E0-D261-5148-A7E9-76C97F000803}"/>
              </a:ext>
            </a:extLst>
          </p:cNvPr>
          <p:cNvSpPr>
            <a:spLocks noGrp="1"/>
          </p:cNvSpPr>
          <p:nvPr>
            <p:ph type="sldNum" sz="quarter" idx="12"/>
          </p:nvPr>
        </p:nvSpPr>
        <p:spPr/>
        <p:txBody>
          <a:bodyPr/>
          <a:lstStyle/>
          <a:p>
            <a:fld id="{8A7A6979-0714-4377-B894-6BE4C2D6E202}" type="slidenum">
              <a:rPr lang="en-US" smtClean="0"/>
              <a:t>16</a:t>
            </a:fld>
            <a:endParaRPr lang="en-US" dirty="0"/>
          </a:p>
        </p:txBody>
      </p:sp>
      <p:pic>
        <p:nvPicPr>
          <p:cNvPr id="7" name="Picture 6">
            <a:extLst>
              <a:ext uri="{FF2B5EF4-FFF2-40B4-BE49-F238E27FC236}">
                <a16:creationId xmlns:a16="http://schemas.microsoft.com/office/drawing/2014/main" id="{6E6D6F13-5FDA-7D47-A294-D1922A845E94}"/>
              </a:ext>
            </a:extLst>
          </p:cNvPr>
          <p:cNvPicPr>
            <a:picLocks noChangeAspect="1"/>
          </p:cNvPicPr>
          <p:nvPr/>
        </p:nvPicPr>
        <p:blipFill>
          <a:blip r:embed="rId5"/>
          <a:stretch>
            <a:fillRect/>
          </a:stretch>
        </p:blipFill>
        <p:spPr>
          <a:xfrm>
            <a:off x="0" y="4715268"/>
            <a:ext cx="4168588" cy="2142732"/>
          </a:xfrm>
          <a:prstGeom prst="rect">
            <a:avLst/>
          </a:prstGeom>
        </p:spPr>
      </p:pic>
      <p:sp>
        <p:nvSpPr>
          <p:cNvPr id="8" name="TextBox 7">
            <a:extLst>
              <a:ext uri="{FF2B5EF4-FFF2-40B4-BE49-F238E27FC236}">
                <a16:creationId xmlns:a16="http://schemas.microsoft.com/office/drawing/2014/main" id="{4170F474-A739-8D48-A2A0-FBEE51F0EB2D}"/>
              </a:ext>
            </a:extLst>
          </p:cNvPr>
          <p:cNvSpPr txBox="1"/>
          <p:nvPr/>
        </p:nvSpPr>
        <p:spPr>
          <a:xfrm>
            <a:off x="4229239" y="5463468"/>
            <a:ext cx="2440092" cy="646331"/>
          </a:xfrm>
          <a:prstGeom prst="rect">
            <a:avLst/>
          </a:prstGeom>
          <a:noFill/>
        </p:spPr>
        <p:txBody>
          <a:bodyPr wrap="none" rtlCol="0">
            <a:spAutoFit/>
          </a:bodyPr>
          <a:lstStyle/>
          <a:p>
            <a:r>
              <a:rPr lang="en-US" dirty="0"/>
              <a:t>Future work:</a:t>
            </a:r>
          </a:p>
          <a:p>
            <a:r>
              <a:rPr lang="en-US" dirty="0"/>
              <a:t>other distance functions</a:t>
            </a:r>
          </a:p>
        </p:txBody>
      </p:sp>
      <p:sp>
        <p:nvSpPr>
          <p:cNvPr id="9" name="TextBox 8">
            <a:extLst>
              <a:ext uri="{FF2B5EF4-FFF2-40B4-BE49-F238E27FC236}">
                <a16:creationId xmlns:a16="http://schemas.microsoft.com/office/drawing/2014/main" id="{372F656E-0CC1-5B42-9DCB-7354A57FAA75}"/>
              </a:ext>
            </a:extLst>
          </p:cNvPr>
          <p:cNvSpPr txBox="1"/>
          <p:nvPr/>
        </p:nvSpPr>
        <p:spPr>
          <a:xfrm>
            <a:off x="4229239" y="6488668"/>
            <a:ext cx="2885213" cy="307777"/>
          </a:xfrm>
          <a:prstGeom prst="rect">
            <a:avLst/>
          </a:prstGeom>
          <a:noFill/>
        </p:spPr>
        <p:txBody>
          <a:bodyPr wrap="none" rtlCol="0">
            <a:spAutoFit/>
          </a:bodyPr>
          <a:lstStyle/>
          <a:p>
            <a:r>
              <a:rPr lang="en-US" sz="1400" dirty="0"/>
              <a:t>(</a:t>
            </a:r>
            <a:r>
              <a:rPr lang="en-US" sz="1400" dirty="0" err="1"/>
              <a:t>Lv</a:t>
            </a:r>
            <a:r>
              <a:rPr lang="en-US" sz="1400" dirty="0"/>
              <a:t> and </a:t>
            </a:r>
            <a:r>
              <a:rPr lang="en-US" sz="1400" dirty="0" err="1"/>
              <a:t>Zhai</a:t>
            </a:r>
            <a:r>
              <a:rPr lang="en-US" sz="1400" dirty="0"/>
              <a:t> 2009) (kernel functions)</a:t>
            </a:r>
          </a:p>
        </p:txBody>
      </p:sp>
    </p:spTree>
    <p:extLst>
      <p:ext uri="{BB962C8B-B14F-4D97-AF65-F5344CB8AC3E}">
        <p14:creationId xmlns:p14="http://schemas.microsoft.com/office/powerpoint/2010/main" val="414610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239E-696A-6E46-A0A5-5ABCD23916CD}"/>
              </a:ext>
            </a:extLst>
          </p:cNvPr>
          <p:cNvSpPr>
            <a:spLocks noGrp="1"/>
          </p:cNvSpPr>
          <p:nvPr>
            <p:ph type="title"/>
          </p:nvPr>
        </p:nvSpPr>
        <p:spPr/>
        <p:txBody>
          <a:bodyPr/>
          <a:lstStyle/>
          <a:p>
            <a:r>
              <a:rPr lang="en-US" dirty="0"/>
              <a:t>Multidimensional Scaling</a:t>
            </a:r>
            <a:br>
              <a:rPr lang="en-US" dirty="0"/>
            </a:br>
            <a:r>
              <a:rPr lang="en-US" dirty="0"/>
              <a:t>example</a:t>
            </a:r>
          </a:p>
        </p:txBody>
      </p:sp>
      <p:pic>
        <p:nvPicPr>
          <p:cNvPr id="6" name="Content Placeholder 5">
            <a:extLst>
              <a:ext uri="{FF2B5EF4-FFF2-40B4-BE49-F238E27FC236}">
                <a16:creationId xmlns:a16="http://schemas.microsoft.com/office/drawing/2014/main" id="{CDB7CB34-BE83-D84E-AB0C-37643C0B81EF}"/>
              </a:ext>
            </a:extLst>
          </p:cNvPr>
          <p:cNvPicPr>
            <a:picLocks noGrp="1" noChangeAspect="1"/>
          </p:cNvPicPr>
          <p:nvPr>
            <p:ph sz="half" idx="1"/>
          </p:nvPr>
        </p:nvPicPr>
        <p:blipFill>
          <a:blip r:embed="rId3"/>
          <a:stretch>
            <a:fillRect/>
          </a:stretch>
        </p:blipFill>
        <p:spPr>
          <a:xfrm>
            <a:off x="1336126" y="3221790"/>
            <a:ext cx="3499813" cy="3223154"/>
          </a:xfrm>
          <a:prstGeom prst="rect">
            <a:avLst/>
          </a:prstGeom>
        </p:spPr>
      </p:pic>
      <p:pic>
        <p:nvPicPr>
          <p:cNvPr id="7" name="Content Placeholder 6">
            <a:extLst>
              <a:ext uri="{FF2B5EF4-FFF2-40B4-BE49-F238E27FC236}">
                <a16:creationId xmlns:a16="http://schemas.microsoft.com/office/drawing/2014/main" id="{84587568-F9F1-824A-9FC8-487C1F658934}"/>
              </a:ext>
            </a:extLst>
          </p:cNvPr>
          <p:cNvPicPr>
            <a:picLocks noGrp="1" noChangeAspect="1"/>
          </p:cNvPicPr>
          <p:nvPr>
            <p:ph sz="half" idx="2"/>
          </p:nvPr>
        </p:nvPicPr>
        <p:blipFill>
          <a:blip r:embed="rId4"/>
          <a:stretch>
            <a:fillRect/>
          </a:stretch>
        </p:blipFill>
        <p:spPr>
          <a:xfrm>
            <a:off x="7378117" y="3212761"/>
            <a:ext cx="3609183" cy="3223155"/>
          </a:xfrm>
          <a:prstGeom prst="rect">
            <a:avLst/>
          </a:prstGeom>
        </p:spPr>
      </p:pic>
      <p:sp>
        <p:nvSpPr>
          <p:cNvPr id="8" name="TextBox 7">
            <a:extLst>
              <a:ext uri="{FF2B5EF4-FFF2-40B4-BE49-F238E27FC236}">
                <a16:creationId xmlns:a16="http://schemas.microsoft.com/office/drawing/2014/main" id="{B8FFE579-00FB-8549-A4F5-60B0D5D94314}"/>
              </a:ext>
            </a:extLst>
          </p:cNvPr>
          <p:cNvSpPr txBox="1"/>
          <p:nvPr/>
        </p:nvSpPr>
        <p:spPr>
          <a:xfrm>
            <a:off x="1618379" y="2859922"/>
            <a:ext cx="3147400" cy="369332"/>
          </a:xfrm>
          <a:prstGeom prst="rect">
            <a:avLst/>
          </a:prstGeom>
          <a:noFill/>
        </p:spPr>
        <p:txBody>
          <a:bodyPr wrap="none" rtlCol="0">
            <a:spAutoFit/>
          </a:bodyPr>
          <a:lstStyle/>
          <a:p>
            <a:r>
              <a:rPr lang="en-US" dirty="0"/>
              <a:t>True Coordinates (unobserved)</a:t>
            </a:r>
          </a:p>
        </p:txBody>
      </p:sp>
      <p:sp>
        <p:nvSpPr>
          <p:cNvPr id="9" name="TextBox 8">
            <a:extLst>
              <a:ext uri="{FF2B5EF4-FFF2-40B4-BE49-F238E27FC236}">
                <a16:creationId xmlns:a16="http://schemas.microsoft.com/office/drawing/2014/main" id="{2AE70F95-57FC-1944-8F0B-5618BF5A2D82}"/>
              </a:ext>
            </a:extLst>
          </p:cNvPr>
          <p:cNvSpPr txBox="1"/>
          <p:nvPr/>
        </p:nvSpPr>
        <p:spPr>
          <a:xfrm>
            <a:off x="8106004" y="2843429"/>
            <a:ext cx="2153410" cy="369332"/>
          </a:xfrm>
          <a:prstGeom prst="rect">
            <a:avLst/>
          </a:prstGeom>
          <a:noFill/>
        </p:spPr>
        <p:txBody>
          <a:bodyPr wrap="none" rtlCol="0">
            <a:spAutoFit/>
          </a:bodyPr>
          <a:lstStyle/>
          <a:p>
            <a:r>
              <a:rPr lang="en-US" dirty="0"/>
              <a:t>Inferred Coordinates</a:t>
            </a:r>
          </a:p>
        </p:txBody>
      </p:sp>
      <p:pic>
        <p:nvPicPr>
          <p:cNvPr id="11" name="Picture 10" descr="A screenshot of a cell phone&#10;&#10;Description automatically generated">
            <a:extLst>
              <a:ext uri="{FF2B5EF4-FFF2-40B4-BE49-F238E27FC236}">
                <a16:creationId xmlns:a16="http://schemas.microsoft.com/office/drawing/2014/main" id="{FCBAD5AE-4B5B-CE46-98EF-CD99A1FCAFC1}"/>
              </a:ext>
            </a:extLst>
          </p:cNvPr>
          <p:cNvPicPr>
            <a:picLocks noChangeAspect="1"/>
          </p:cNvPicPr>
          <p:nvPr/>
        </p:nvPicPr>
        <p:blipFill>
          <a:blip r:embed="rId5"/>
          <a:stretch>
            <a:fillRect/>
          </a:stretch>
        </p:blipFill>
        <p:spPr>
          <a:xfrm>
            <a:off x="4765779" y="3662849"/>
            <a:ext cx="2660442" cy="2083479"/>
          </a:xfrm>
          <a:prstGeom prst="rect">
            <a:avLst/>
          </a:prstGeom>
        </p:spPr>
      </p:pic>
      <p:sp>
        <p:nvSpPr>
          <p:cNvPr id="12" name="TextBox 11">
            <a:extLst>
              <a:ext uri="{FF2B5EF4-FFF2-40B4-BE49-F238E27FC236}">
                <a16:creationId xmlns:a16="http://schemas.microsoft.com/office/drawing/2014/main" id="{3E724204-A592-D14F-8BFD-8BEC19E5C7CA}"/>
              </a:ext>
            </a:extLst>
          </p:cNvPr>
          <p:cNvSpPr txBox="1"/>
          <p:nvPr/>
        </p:nvSpPr>
        <p:spPr>
          <a:xfrm>
            <a:off x="5258221" y="2889595"/>
            <a:ext cx="1675459" cy="646331"/>
          </a:xfrm>
          <a:prstGeom prst="rect">
            <a:avLst/>
          </a:prstGeom>
          <a:noFill/>
        </p:spPr>
        <p:txBody>
          <a:bodyPr wrap="none" rtlCol="0">
            <a:spAutoFit/>
          </a:bodyPr>
          <a:lstStyle/>
          <a:p>
            <a:r>
              <a:rPr lang="en-US" dirty="0"/>
              <a:t>Distance Matrix</a:t>
            </a:r>
          </a:p>
          <a:p>
            <a:pPr algn="ctr"/>
            <a:r>
              <a:rPr lang="en-US" dirty="0"/>
              <a:t>(observed)</a:t>
            </a:r>
          </a:p>
        </p:txBody>
      </p:sp>
      <p:sp>
        <p:nvSpPr>
          <p:cNvPr id="4" name="Slide Number Placeholder 3">
            <a:extLst>
              <a:ext uri="{FF2B5EF4-FFF2-40B4-BE49-F238E27FC236}">
                <a16:creationId xmlns:a16="http://schemas.microsoft.com/office/drawing/2014/main" id="{357E40BD-B252-BA4F-B6EB-B99B2616AEAC}"/>
              </a:ext>
            </a:extLst>
          </p:cNvPr>
          <p:cNvSpPr>
            <a:spLocks noGrp="1"/>
          </p:cNvSpPr>
          <p:nvPr>
            <p:ph type="sldNum" sz="quarter" idx="12"/>
          </p:nvPr>
        </p:nvSpPr>
        <p:spPr/>
        <p:txBody>
          <a:bodyPr/>
          <a:lstStyle/>
          <a:p>
            <a:fld id="{8A7A6979-0714-4377-B894-6BE4C2D6E202}" type="slidenum">
              <a:rPr lang="en-US" smtClean="0"/>
              <a:t>17</a:t>
            </a:fld>
            <a:endParaRPr lang="en-US" dirty="0"/>
          </a:p>
        </p:txBody>
      </p:sp>
    </p:spTree>
    <p:extLst>
      <p:ext uri="{BB962C8B-B14F-4D97-AF65-F5344CB8AC3E}">
        <p14:creationId xmlns:p14="http://schemas.microsoft.com/office/powerpoint/2010/main" val="328119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AB6D-D8B5-634C-A95F-C47F88CD0E15}"/>
              </a:ext>
            </a:extLst>
          </p:cNvPr>
          <p:cNvSpPr>
            <a:spLocks noGrp="1"/>
          </p:cNvSpPr>
          <p:nvPr>
            <p:ph type="title"/>
          </p:nvPr>
        </p:nvSpPr>
        <p:spPr/>
        <p:txBody>
          <a:bodyPr/>
          <a:lstStyle/>
          <a:p>
            <a:r>
              <a:rPr lang="en-US" dirty="0"/>
              <a:t>Multidimensional</a:t>
            </a:r>
            <a:br>
              <a:rPr lang="en-US" dirty="0"/>
            </a:br>
            <a:r>
              <a:rPr lang="en-US" dirty="0"/>
              <a:t>annotation scaling (MAS)</a:t>
            </a:r>
          </a:p>
        </p:txBody>
      </p:sp>
      <p:sp>
        <p:nvSpPr>
          <p:cNvPr id="3" name="Content Placeholder 2">
            <a:extLst>
              <a:ext uri="{FF2B5EF4-FFF2-40B4-BE49-F238E27FC236}">
                <a16:creationId xmlns:a16="http://schemas.microsoft.com/office/drawing/2014/main" id="{DA291B80-15AD-0A4F-A8A4-D8B7E348E618}"/>
              </a:ext>
            </a:extLst>
          </p:cNvPr>
          <p:cNvSpPr>
            <a:spLocks noGrp="1"/>
          </p:cNvSpPr>
          <p:nvPr>
            <p:ph sz="half" idx="1"/>
          </p:nvPr>
        </p:nvSpPr>
        <p:spPr>
          <a:xfrm>
            <a:off x="1581912" y="2638044"/>
            <a:ext cx="5494749" cy="3101982"/>
          </a:xfrm>
        </p:spPr>
        <p:txBody>
          <a:bodyPr/>
          <a:lstStyle/>
          <a:p>
            <a:r>
              <a:rPr lang="en-US" dirty="0"/>
              <a:t>Probabilistic model of </a:t>
            </a:r>
            <a:r>
              <a:rPr lang="en-US" i="1" dirty="0"/>
              <a:t>multi-item </a:t>
            </a:r>
            <a:r>
              <a:rPr lang="en-US" dirty="0"/>
              <a:t>distance matrices</a:t>
            </a:r>
          </a:p>
          <a:p>
            <a:r>
              <a:rPr lang="en-US" dirty="0"/>
              <a:t>“Hierarchical Bayesian” multidimensional scaling</a:t>
            </a:r>
          </a:p>
          <a:p>
            <a:pPr lvl="1"/>
            <a:r>
              <a:rPr lang="en-US" dirty="0"/>
              <a:t>Additional learned parameters representing crowd effects such as annotator reliability</a:t>
            </a:r>
          </a:p>
          <a:p>
            <a:r>
              <a:rPr lang="en-US" dirty="0"/>
              <a:t>Intended as complex-label analogue of </a:t>
            </a:r>
            <a:r>
              <a:rPr lang="en-US" dirty="0" err="1"/>
              <a:t>Dawid</a:t>
            </a:r>
            <a:r>
              <a:rPr lang="en-US" dirty="0"/>
              <a:t>-Skene</a:t>
            </a:r>
          </a:p>
        </p:txBody>
      </p:sp>
      <p:pic>
        <p:nvPicPr>
          <p:cNvPr id="8" name="Content Placeholder 7">
            <a:extLst>
              <a:ext uri="{FF2B5EF4-FFF2-40B4-BE49-F238E27FC236}">
                <a16:creationId xmlns:a16="http://schemas.microsoft.com/office/drawing/2014/main" id="{17BE2B43-125E-604D-8499-49036D967AD5}"/>
              </a:ext>
            </a:extLst>
          </p:cNvPr>
          <p:cNvPicPr>
            <a:picLocks noGrp="1" noChangeAspect="1"/>
          </p:cNvPicPr>
          <p:nvPr>
            <p:ph sz="half" idx="2"/>
          </p:nvPr>
        </p:nvPicPr>
        <p:blipFill>
          <a:blip r:embed="rId3"/>
          <a:stretch>
            <a:fillRect/>
          </a:stretch>
        </p:blipFill>
        <p:spPr>
          <a:xfrm>
            <a:off x="7417223" y="2637801"/>
            <a:ext cx="2938203" cy="1992343"/>
          </a:xfrm>
        </p:spPr>
      </p:pic>
      <p:sp>
        <p:nvSpPr>
          <p:cNvPr id="5" name="Slide Number Placeholder 4">
            <a:extLst>
              <a:ext uri="{FF2B5EF4-FFF2-40B4-BE49-F238E27FC236}">
                <a16:creationId xmlns:a16="http://schemas.microsoft.com/office/drawing/2014/main" id="{DAE0B964-A030-9A4B-9F91-131810BCA14D}"/>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10" name="Picture 9">
            <a:extLst>
              <a:ext uri="{FF2B5EF4-FFF2-40B4-BE49-F238E27FC236}">
                <a16:creationId xmlns:a16="http://schemas.microsoft.com/office/drawing/2014/main" id="{F9181DF3-71B4-3840-9054-34F1ACE7163E}"/>
              </a:ext>
            </a:extLst>
          </p:cNvPr>
          <p:cNvPicPr>
            <a:picLocks noChangeAspect="1"/>
          </p:cNvPicPr>
          <p:nvPr/>
        </p:nvPicPr>
        <p:blipFill>
          <a:blip r:embed="rId4"/>
          <a:stretch>
            <a:fillRect/>
          </a:stretch>
        </p:blipFill>
        <p:spPr>
          <a:xfrm>
            <a:off x="7417222" y="4630143"/>
            <a:ext cx="3192865" cy="2018715"/>
          </a:xfrm>
          <a:prstGeom prst="rect">
            <a:avLst/>
          </a:prstGeom>
        </p:spPr>
      </p:pic>
      <p:sp>
        <p:nvSpPr>
          <p:cNvPr id="11" name="TextBox 10">
            <a:extLst>
              <a:ext uri="{FF2B5EF4-FFF2-40B4-BE49-F238E27FC236}">
                <a16:creationId xmlns:a16="http://schemas.microsoft.com/office/drawing/2014/main" id="{A524F244-3421-F34E-A0D3-F2ACB5C080A8}"/>
              </a:ext>
            </a:extLst>
          </p:cNvPr>
          <p:cNvSpPr txBox="1"/>
          <p:nvPr/>
        </p:nvSpPr>
        <p:spPr>
          <a:xfrm>
            <a:off x="10147257" y="3062544"/>
            <a:ext cx="1853584" cy="646331"/>
          </a:xfrm>
          <a:prstGeom prst="rect">
            <a:avLst/>
          </a:prstGeom>
          <a:noFill/>
        </p:spPr>
        <p:txBody>
          <a:bodyPr wrap="none" rtlCol="0">
            <a:spAutoFit/>
          </a:bodyPr>
          <a:lstStyle/>
          <a:p>
            <a:r>
              <a:rPr lang="en-US" b="1" dirty="0">
                <a:solidFill>
                  <a:schemeClr val="accent3"/>
                </a:solidFill>
              </a:rPr>
              <a:t>Equal reliability</a:t>
            </a:r>
          </a:p>
          <a:p>
            <a:r>
              <a:rPr lang="en-US" b="1" dirty="0">
                <a:solidFill>
                  <a:schemeClr val="accent3"/>
                </a:solidFill>
              </a:rPr>
              <a:t>(majority vote)</a:t>
            </a:r>
          </a:p>
        </p:txBody>
      </p:sp>
      <p:sp>
        <p:nvSpPr>
          <p:cNvPr id="12" name="TextBox 11">
            <a:extLst>
              <a:ext uri="{FF2B5EF4-FFF2-40B4-BE49-F238E27FC236}">
                <a16:creationId xmlns:a16="http://schemas.microsoft.com/office/drawing/2014/main" id="{4D8AF6F1-DF0D-2242-8006-5C8E6DA42AC4}"/>
              </a:ext>
            </a:extLst>
          </p:cNvPr>
          <p:cNvSpPr txBox="1"/>
          <p:nvPr/>
        </p:nvSpPr>
        <p:spPr>
          <a:xfrm>
            <a:off x="10147256" y="5044611"/>
            <a:ext cx="2079031" cy="369332"/>
          </a:xfrm>
          <a:prstGeom prst="rect">
            <a:avLst/>
          </a:prstGeom>
          <a:noFill/>
        </p:spPr>
        <p:txBody>
          <a:bodyPr wrap="none" rtlCol="0">
            <a:spAutoFit/>
          </a:bodyPr>
          <a:lstStyle/>
          <a:p>
            <a:r>
              <a:rPr lang="en-US" b="1" dirty="0">
                <a:solidFill>
                  <a:schemeClr val="accent3"/>
                </a:solidFill>
              </a:rPr>
              <a:t>Varying reliability</a:t>
            </a:r>
          </a:p>
        </p:txBody>
      </p:sp>
    </p:spTree>
    <p:extLst>
      <p:ext uri="{BB962C8B-B14F-4D97-AF65-F5344CB8AC3E}">
        <p14:creationId xmlns:p14="http://schemas.microsoft.com/office/powerpoint/2010/main" val="303833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8F1D-43B7-B04F-A917-6CC61D4A4F63}"/>
              </a:ext>
            </a:extLst>
          </p:cNvPr>
          <p:cNvSpPr>
            <a:spLocks noGrp="1"/>
          </p:cNvSpPr>
          <p:nvPr>
            <p:ph type="title"/>
          </p:nvPr>
        </p:nvSpPr>
        <p:spPr/>
        <p:txBody>
          <a:bodyPr/>
          <a:lstStyle/>
          <a:p>
            <a:r>
              <a:rPr lang="en-US" dirty="0"/>
              <a:t>MAS Formulation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606868-7A63-5B40-AE52-5CAE86E3387D}"/>
                  </a:ext>
                </a:extLst>
              </p:cNvPr>
              <p:cNvSpPr>
                <a:spLocks noGrp="1"/>
              </p:cNvSpPr>
              <p:nvPr>
                <p:ph idx="1"/>
              </p:nvPr>
            </p:nvSpPr>
            <p:spPr/>
            <p:txBody>
              <a:bodyPr/>
              <a:lstStyle/>
              <a:p>
                <a:pPr marL="0" indent="0">
                  <a:buNone/>
                </a:pPr>
                <a:r>
                  <a:rPr lang="en-US" dirty="0"/>
                  <a:t> </a:t>
                </a:r>
                <a:r>
                  <a:rPr lang="en-US" dirty="0" err="1"/>
                  <a:t>D</a:t>
                </a:r>
                <a:r>
                  <a:rPr lang="en-US" baseline="-25000" dirty="0" err="1"/>
                  <a:t>iuv</a:t>
                </a:r>
                <a:r>
                  <a:rPr lang="en-US" dirty="0"/>
                  <a:t> ∼ </a:t>
                </a:r>
                <a:r>
                  <a:rPr lang="en-US" i="1" dirty="0"/>
                  <a:t>N</a:t>
                </a:r>
                <a:r>
                  <a:rPr lang="en-US" dirty="0"/>
                  <a:t>(∥</a:t>
                </a:r>
                <a:r>
                  <a:rPr lang="el-GR" dirty="0"/>
                  <a:t>ε</a:t>
                </a:r>
                <a:r>
                  <a:rPr lang="en-US" baseline="-25000" dirty="0" err="1"/>
                  <a:t>iu</a:t>
                </a:r>
                <a:r>
                  <a:rPr lang="en-US" dirty="0"/>
                  <a:t>−</a:t>
                </a:r>
                <a:r>
                  <a:rPr lang="el-GR" dirty="0"/>
                  <a:t>ε</a:t>
                </a:r>
                <a:r>
                  <a:rPr lang="en-US" baseline="-25000" dirty="0"/>
                  <a:t>iv</a:t>
                </a:r>
                <a:r>
                  <a:rPr lang="en-US" dirty="0"/>
                  <a:t>∥, </a:t>
                </a:r>
                <a:r>
                  <a:rPr lang="el-GR" dirty="0"/>
                  <a:t>σ)</a:t>
                </a:r>
                <a:endParaRPr lang="en-US" dirty="0"/>
              </a:p>
              <a:p>
                <a:pPr marL="0" indent="0">
                  <a:buNone/>
                </a:pPr>
                <a:endParaRPr lang="en-US" dirty="0"/>
              </a:p>
              <a:p>
                <a:pPr marL="0" indent="0">
                  <a:buNone/>
                </a:pPr>
                <a:r>
                  <a:rPr lang="en-US" dirty="0"/>
                  <a:t> </a:t>
                </a:r>
                <a:r>
                  <a:rPr lang="el-GR" dirty="0"/>
                  <a:t>ε</a:t>
                </a:r>
                <a:r>
                  <a:rPr lang="en-US" baseline="-25000" dirty="0" err="1"/>
                  <a:t>iu</a:t>
                </a:r>
                <a:r>
                  <a:rPr lang="en-US" dirty="0"/>
                  <a:t> = </a:t>
                </a:r>
                <a14:m>
                  <m:oMath xmlns:m="http://schemas.openxmlformats.org/officeDocument/2006/math">
                    <m:r>
                      <m:rPr>
                        <m:sty m:val="p"/>
                      </m:rPr>
                      <a:rPr lang="en-US" i="0">
                        <a:latin typeface="Cambria Math" panose="02040503050406030204" pitchFamily="18" charset="0"/>
                        <a:ea typeface="Cambria Math" panose="02040503050406030204" pitchFamily="18" charset="0"/>
                      </a:rPr>
                      <m:t>γ</m:t>
                    </m:r>
                  </m:oMath>
                </a14:m>
                <a:r>
                  <a:rPr lang="en-US" baseline="-25000" dirty="0"/>
                  <a:t>u</a:t>
                </a:r>
                <a14:m>
                  <m:oMath xmlns:m="http://schemas.openxmlformats.org/officeDocument/2006/math">
                    <m:r>
                      <m:rPr>
                        <m:sty m:val="p"/>
                      </m:rPr>
                      <a:rPr lang="en-US" i="0" dirty="0" smtClean="0">
                        <a:latin typeface="Cambria Math" panose="02040503050406030204" pitchFamily="18" charset="0"/>
                        <a:ea typeface="Cambria Math" panose="02040503050406030204" pitchFamily="18" charset="0"/>
                      </a:rPr>
                      <m:t>δ</m:t>
                    </m:r>
                  </m:oMath>
                </a14:m>
                <a:r>
                  <a:rPr lang="en-US" baseline="-25000" dirty="0"/>
                  <a:t>i</a:t>
                </a:r>
                <a:r>
                  <a:rPr lang="en-US" dirty="0"/>
                  <a:t> </a:t>
                </a:r>
                <a14:m>
                  <m:oMath xmlns:m="http://schemas.openxmlformats.org/officeDocument/2006/math">
                    <m:f>
                      <m:fPr>
                        <m:ctrlPr>
                          <a:rPr lang="en-US" i="1" smtClean="0">
                            <a:latin typeface="Cambria Math" panose="02040503050406030204" pitchFamily="18" charset="0"/>
                          </a:rPr>
                        </m:ctrlPr>
                      </m:fPr>
                      <m:num>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ε</m:t>
                            </m:r>
                          </m:e>
                        </m:acc>
                        <m:r>
                          <m:rPr>
                            <m:nor/>
                          </m:rPr>
                          <a:rPr lang="en-US" baseline="-25000" dirty="0"/>
                          <m:t>iu</m:t>
                        </m:r>
                      </m:num>
                      <m:den>
                        <m:r>
                          <m:rPr>
                            <m:nor/>
                          </m:rPr>
                          <a:rPr lang="en-US" dirty="0"/>
                          <m:t>|</m:t>
                        </m:r>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ε</m:t>
                            </m:r>
                          </m:e>
                        </m:acc>
                        <m:r>
                          <m:rPr>
                            <m:nor/>
                          </m:rPr>
                          <a:rPr lang="en-US" baseline="-25000" dirty="0"/>
                          <m:t>iu</m:t>
                        </m:r>
                        <m:r>
                          <m:rPr>
                            <m:nor/>
                          </m:rPr>
                          <a:rPr lang="en-US" b="0" i="0" dirty="0" smtClean="0"/>
                          <m:t>|</m:t>
                        </m:r>
                      </m:den>
                    </m:f>
                  </m:oMath>
                </a14:m>
                <a:r>
                  <a:rPr lang="en-US" dirty="0"/>
                  <a:t> )</a:t>
                </a:r>
              </a:p>
              <a:p>
                <a:pPr marL="0" indent="0">
                  <a:buNone/>
                </a:pPr>
                <a:r>
                  <a:rPr lang="en-US" dirty="0"/>
                  <a:t> </a:t>
                </a:r>
                <a14:m>
                  <m:oMath xmlns:m="http://schemas.openxmlformats.org/officeDocument/2006/math">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ε</m:t>
                        </m:r>
                      </m:e>
                    </m:acc>
                  </m:oMath>
                </a14:m>
                <a:r>
                  <a:rPr lang="en-US" baseline="-25000" dirty="0"/>
                  <a:t>iu</a:t>
                </a:r>
                <a:r>
                  <a:rPr lang="en-US" dirty="0"/>
                  <a:t> ∼ </a:t>
                </a:r>
                <a:r>
                  <a:rPr lang="en-US" i="1" dirty="0"/>
                  <a:t>N</a:t>
                </a:r>
                <a:r>
                  <a:rPr lang="en-US" dirty="0"/>
                  <a:t>(0, </a:t>
                </a:r>
                <a14:m>
                  <m:oMath xmlns:m="http://schemas.openxmlformats.org/officeDocument/2006/math">
                    <m:r>
                      <a:rPr lang="en-US" b="0" i="1" smtClean="0">
                        <a:latin typeface="Cambria Math" panose="02040503050406030204" pitchFamily="18" charset="0"/>
                        <a:ea typeface="Cambria Math" panose="02040503050406030204" pitchFamily="18" charset="0"/>
                      </a:rPr>
                      <m:t>1</m:t>
                    </m:r>
                  </m:oMath>
                </a14:m>
                <a:r>
                  <a:rPr lang="en-US" dirty="0"/>
                  <a:t>)</a:t>
                </a:r>
              </a:p>
              <a:p>
                <a:pPr marL="0" indent="0">
                  <a:buNone/>
                </a:pPr>
                <a:endParaRPr lang="en-US" dirty="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log</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γ</m:t>
                    </m:r>
                  </m:oMath>
                </a14:m>
                <a:r>
                  <a:rPr lang="en-US" baseline="-25000" dirty="0"/>
                  <a:t>u</a:t>
                </a:r>
                <a:r>
                  <a:rPr lang="en-US" dirty="0"/>
                  <a:t>) ~ </a:t>
                </a:r>
                <a:r>
                  <a:rPr lang="en-US" i="1" dirty="0"/>
                  <a:t>N</a:t>
                </a:r>
                <a:r>
                  <a:rPr lang="en-US" dirty="0"/>
                  <a:t>(</a:t>
                </a:r>
                <a14:m>
                  <m:oMath xmlns:m="http://schemas.openxmlformats.org/officeDocument/2006/math">
                    <m:r>
                      <m:rPr>
                        <m:sty m:val="p"/>
                      </m:rPr>
                      <a:rPr lang="en-US" b="0" i="0" smtClean="0">
                        <a:latin typeface="Cambria Math" panose="02040503050406030204" pitchFamily="18" charset="0"/>
                      </a:rPr>
                      <m:t>log</m:t>
                    </m:r>
                    <m:r>
                      <a:rPr lang="en-US" b="0" i="0" smtClean="0">
                        <a:latin typeface="Cambria Math" panose="02040503050406030204" pitchFamily="18" charset="0"/>
                      </a:rPr>
                      <m:t>(</m:t>
                    </m:r>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γ</m:t>
                        </m:r>
                      </m:e>
                    </m:acc>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𝜙</m:t>
                    </m:r>
                    <m:r>
                      <a:rPr lang="en-US" i="1">
                        <a:latin typeface="Cambria Math" panose="02040503050406030204" pitchFamily="18" charset="0"/>
                      </a:rPr>
                      <m:t>)</m:t>
                    </m:r>
                  </m:oMath>
                </a14:m>
                <a:endParaRPr lang="en-US" dirty="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log</m:t>
                    </m:r>
                    <m:r>
                      <a:rPr lang="en-US" i="1">
                        <a:latin typeface="Cambria Math" panose="02040503050406030204" pitchFamily="18" charset="0"/>
                        <a:ea typeface="Cambria Math" panose="02040503050406030204" pitchFamily="18" charset="0"/>
                      </a:rPr>
                      <m:t>⁡(</m:t>
                    </m:r>
                    <m:r>
                      <m:rPr>
                        <m:sty m:val="p"/>
                      </m:rPr>
                      <a:rPr lang="en-US" dirty="0">
                        <a:latin typeface="Cambria Math" panose="02040503050406030204" pitchFamily="18" charset="0"/>
                        <a:ea typeface="Cambria Math" panose="02040503050406030204" pitchFamily="18" charset="0"/>
                      </a:rPr>
                      <m:t>δ</m:t>
                    </m:r>
                  </m:oMath>
                </a14:m>
                <a:r>
                  <a:rPr lang="en-US" baseline="-25000" dirty="0"/>
                  <a:t>u</a:t>
                </a:r>
                <a:r>
                  <a:rPr lang="en-US" dirty="0"/>
                  <a:t>) ~ </a:t>
                </a:r>
                <a:r>
                  <a:rPr lang="en-US" i="1" dirty="0"/>
                  <a:t>N</a:t>
                </a:r>
                <a:r>
                  <a:rPr lang="en-US" dirty="0"/>
                  <a:t>(log(</a:t>
                </a:r>
                <a14:m>
                  <m:oMath xmlns:m="http://schemas.openxmlformats.org/officeDocument/2006/math">
                    <m:acc>
                      <m:accPr>
                        <m:chr m:val="̅"/>
                        <m:ctrlPr>
                          <a:rPr lang="en-US" i="1" dirty="0" smtClean="0">
                            <a:latin typeface="Cambria Math" panose="02040503050406030204" pitchFamily="18" charset="0"/>
                            <a:ea typeface="Cambria Math" panose="02040503050406030204" pitchFamily="18" charset="0"/>
                          </a:rPr>
                        </m:ctrlPr>
                      </m:accPr>
                      <m:e>
                        <m:r>
                          <m:rPr>
                            <m:sty m:val="p"/>
                          </m:rPr>
                          <a:rPr lang="en-US" dirty="0">
                            <a:latin typeface="Cambria Math" panose="02040503050406030204" pitchFamily="18" charset="0"/>
                            <a:ea typeface="Cambria Math" panose="02040503050406030204" pitchFamily="18" charset="0"/>
                          </a:rPr>
                          <m:t>δ</m:t>
                        </m:r>
                      </m:e>
                    </m:acc>
                    <m:r>
                      <a:rPr lang="en-US" b="0" i="1" dirty="0"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𝜓</m:t>
                    </m:r>
                    <m:r>
                      <a:rPr lang="en-US" i="1">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62606868-7A63-5B40-AE52-5CAE86E3387D}"/>
                  </a:ext>
                </a:extLst>
              </p:cNvPr>
              <p:cNvSpPr>
                <a:spLocks noGrp="1" noRot="1" noChangeAspect="1" noMove="1" noResize="1" noEditPoints="1" noAdjustHandles="1" noChangeArrowheads="1" noChangeShapeType="1" noTextEdit="1"/>
              </p:cNvSpPr>
              <p:nvPr>
                <p:ph idx="1"/>
              </p:nvPr>
            </p:nvSpPr>
            <p:spPr>
              <a:blipFill>
                <a:blip r:embed="rId3"/>
                <a:stretch>
                  <a:fillRect l="-328" t="-81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AF5BFB2E-AE22-CF4A-B149-F6967A90FDBD}"/>
              </a:ext>
            </a:extLst>
          </p:cNvPr>
          <p:cNvCxnSpPr>
            <a:cxnSpLocks/>
          </p:cNvCxnSpPr>
          <p:nvPr/>
        </p:nvCxnSpPr>
        <p:spPr>
          <a:xfrm flipH="1">
            <a:off x="3805882" y="3694670"/>
            <a:ext cx="17175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D7741E3-8350-9B40-9735-96F6ACA7A3B3}"/>
                  </a:ext>
                </a:extLst>
              </p:cNvPr>
              <p:cNvSpPr txBox="1"/>
              <p:nvPr/>
            </p:nvSpPr>
            <p:spPr>
              <a:xfrm>
                <a:off x="5664226" y="3510004"/>
                <a:ext cx="3530775" cy="369332"/>
              </a:xfrm>
              <a:prstGeom prst="rect">
                <a:avLst/>
              </a:prstGeom>
              <a:noFill/>
            </p:spPr>
            <p:txBody>
              <a:bodyPr wrap="none" rtlCol="0">
                <a:spAutoFit/>
              </a:bodyPr>
              <a:lstStyle/>
              <a:p>
                <a14:m>
                  <m:oMath xmlns:m="http://schemas.openxmlformats.org/officeDocument/2006/math">
                    <m:r>
                      <m:rPr>
                        <m:sty m:val="p"/>
                      </m:rPr>
                      <a:rPr lang="en-US" smtClean="0">
                        <a:solidFill>
                          <a:srgbClr val="FF0000"/>
                        </a:solidFill>
                        <a:latin typeface="Cambria Math" panose="02040503050406030204" pitchFamily="18" charset="0"/>
                        <a:ea typeface="Cambria Math" panose="02040503050406030204" pitchFamily="18" charset="0"/>
                      </a:rPr>
                      <m:t>γ</m:t>
                    </m:r>
                  </m:oMath>
                </a14:m>
                <a:r>
                  <a:rPr lang="en-US" dirty="0">
                    <a:solidFill>
                      <a:srgbClr val="FF0000"/>
                    </a:solidFill>
                  </a:rPr>
                  <a:t> for user error, </a:t>
                </a:r>
                <a14:m>
                  <m:oMath xmlns:m="http://schemas.openxmlformats.org/officeDocument/2006/math">
                    <m:r>
                      <m:rPr>
                        <m:sty m:val="p"/>
                      </m:rPr>
                      <a:rPr lang="en-US" dirty="0">
                        <a:solidFill>
                          <a:srgbClr val="FF0000"/>
                        </a:solidFill>
                        <a:latin typeface="Cambria Math" panose="02040503050406030204" pitchFamily="18" charset="0"/>
                        <a:ea typeface="Cambria Math" panose="02040503050406030204" pitchFamily="18" charset="0"/>
                      </a:rPr>
                      <m:t>δ</m:t>
                    </m:r>
                  </m:oMath>
                </a14:m>
                <a:r>
                  <a:rPr lang="en-US" dirty="0">
                    <a:solidFill>
                      <a:srgbClr val="FF0000"/>
                    </a:solidFill>
                  </a:rPr>
                  <a:t> for item difficulty</a:t>
                </a:r>
                <a:endParaRPr lang="en-US" dirty="0"/>
              </a:p>
            </p:txBody>
          </p:sp>
        </mc:Choice>
        <mc:Fallback>
          <p:sp>
            <p:nvSpPr>
              <p:cNvPr id="6" name="TextBox 5">
                <a:extLst>
                  <a:ext uri="{FF2B5EF4-FFF2-40B4-BE49-F238E27FC236}">
                    <a16:creationId xmlns:a16="http://schemas.microsoft.com/office/drawing/2014/main" id="{6D7741E3-8350-9B40-9735-96F6ACA7A3B3}"/>
                  </a:ext>
                </a:extLst>
              </p:cNvPr>
              <p:cNvSpPr txBox="1">
                <a:spLocks noRot="1" noChangeAspect="1" noMove="1" noResize="1" noEditPoints="1" noAdjustHandles="1" noChangeArrowheads="1" noChangeShapeType="1" noTextEdit="1"/>
              </p:cNvSpPr>
              <p:nvPr/>
            </p:nvSpPr>
            <p:spPr>
              <a:xfrm>
                <a:off x="5664226" y="3510004"/>
                <a:ext cx="3530775" cy="369332"/>
              </a:xfrm>
              <a:prstGeom prst="rect">
                <a:avLst/>
              </a:prstGeom>
              <a:blipFill>
                <a:blip r:embed="rId4"/>
                <a:stretch>
                  <a:fillRect t="-6897" r="-358" b="-24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740ED8A-2D54-F449-B797-C945BE1593C6}"/>
                  </a:ext>
                </a:extLst>
              </p:cNvPr>
              <p:cNvSpPr txBox="1"/>
              <p:nvPr/>
            </p:nvSpPr>
            <p:spPr>
              <a:xfrm>
                <a:off x="4969907" y="4884932"/>
                <a:ext cx="5648702" cy="646331"/>
              </a:xfrm>
              <a:prstGeom prst="rect">
                <a:avLst/>
              </a:prstGeom>
              <a:noFill/>
            </p:spPr>
            <p:txBody>
              <a:bodyPr wrap="square" rtlCol="0">
                <a:spAutoFit/>
              </a:bodyPr>
              <a:lstStyle/>
              <a:p>
                <a:r>
                  <a:rPr lang="en-US" dirty="0">
                    <a:solidFill>
                      <a:srgbClr val="FF0000"/>
                    </a:solidFill>
                  </a:rPr>
                  <a:t>Hierarchical priors for user error and item difficulty</a:t>
                </a:r>
              </a:p>
              <a:p>
                <a:r>
                  <a:rPr lang="en-US" dirty="0">
                    <a:solidFill>
                      <a:srgbClr val="FF0000"/>
                    </a:solidFill>
                  </a:rPr>
                  <a:t>Shrinkage configured by scale parameters </a:t>
                </a:r>
                <a14:m>
                  <m:oMath xmlns:m="http://schemas.openxmlformats.org/officeDocument/2006/math">
                    <m:r>
                      <a:rPr lang="en-US" i="1" dirty="0">
                        <a:solidFill>
                          <a:srgbClr val="FF0000"/>
                        </a:solidFill>
                        <a:latin typeface="Cambria Math" panose="02040503050406030204" pitchFamily="18" charset="0"/>
                        <a:ea typeface="Cambria Math" panose="02040503050406030204" pitchFamily="18" charset="0"/>
                      </a:rPr>
                      <m:t>𝜙</m:t>
                    </m:r>
                  </m:oMath>
                </a14:m>
                <a:r>
                  <a:rPr lang="en-US" dirty="0">
                    <a:solidFill>
                      <a:srgbClr val="FF0000"/>
                    </a:solidFill>
                  </a:rPr>
                  <a:t> and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𝜓</m:t>
                    </m:r>
                  </m:oMath>
                </a14:m>
                <a:endParaRPr lang="en-US" dirty="0">
                  <a:solidFill>
                    <a:srgbClr val="FF0000"/>
                  </a:solidFill>
                </a:endParaRPr>
              </a:p>
            </p:txBody>
          </p:sp>
        </mc:Choice>
        <mc:Fallback>
          <p:sp>
            <p:nvSpPr>
              <p:cNvPr id="9" name="TextBox 8">
                <a:extLst>
                  <a:ext uri="{FF2B5EF4-FFF2-40B4-BE49-F238E27FC236}">
                    <a16:creationId xmlns:a16="http://schemas.microsoft.com/office/drawing/2014/main" id="{E740ED8A-2D54-F449-B797-C945BE1593C6}"/>
                  </a:ext>
                </a:extLst>
              </p:cNvPr>
              <p:cNvSpPr txBox="1">
                <a:spLocks noRot="1" noChangeAspect="1" noMove="1" noResize="1" noEditPoints="1" noAdjustHandles="1" noChangeArrowheads="1" noChangeShapeType="1" noTextEdit="1"/>
              </p:cNvSpPr>
              <p:nvPr/>
            </p:nvSpPr>
            <p:spPr>
              <a:xfrm>
                <a:off x="4969907" y="4884932"/>
                <a:ext cx="5648702" cy="646331"/>
              </a:xfrm>
              <a:prstGeom prst="rect">
                <a:avLst/>
              </a:prstGeom>
              <a:blipFill>
                <a:blip r:embed="rId5"/>
                <a:stretch>
                  <a:fillRect l="-673" t="-3846" b="-11538"/>
                </a:stretch>
              </a:blipFill>
            </p:spPr>
            <p:txBody>
              <a:bodyPr/>
              <a:lstStyle/>
              <a:p>
                <a:r>
                  <a:rPr lang="en-US">
                    <a:noFill/>
                  </a:rPr>
                  <a:t> </a:t>
                </a:r>
              </a:p>
            </p:txBody>
          </p:sp>
        </mc:Fallback>
      </mc:AlternateContent>
      <p:sp>
        <p:nvSpPr>
          <p:cNvPr id="13" name="Right Brace 12">
            <a:extLst>
              <a:ext uri="{FF2B5EF4-FFF2-40B4-BE49-F238E27FC236}">
                <a16:creationId xmlns:a16="http://schemas.microsoft.com/office/drawing/2014/main" id="{DBDCF30F-5444-3141-A15D-A914A3A1A50E}"/>
              </a:ext>
            </a:extLst>
          </p:cNvPr>
          <p:cNvSpPr/>
          <p:nvPr/>
        </p:nvSpPr>
        <p:spPr>
          <a:xfrm>
            <a:off x="4493625" y="4774961"/>
            <a:ext cx="476282" cy="92333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260E278-21DD-B54C-B94C-01FC03C7ED12}"/>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
        <p:nvSpPr>
          <p:cNvPr id="14" name="TextBox 13">
            <a:extLst>
              <a:ext uri="{FF2B5EF4-FFF2-40B4-BE49-F238E27FC236}">
                <a16:creationId xmlns:a16="http://schemas.microsoft.com/office/drawing/2014/main" id="{F8293F60-50B0-8E4E-A120-44E9EDDB8657}"/>
              </a:ext>
            </a:extLst>
          </p:cNvPr>
          <p:cNvSpPr txBox="1"/>
          <p:nvPr/>
        </p:nvSpPr>
        <p:spPr>
          <a:xfrm>
            <a:off x="5664226" y="2411751"/>
            <a:ext cx="3333157" cy="369332"/>
          </a:xfrm>
          <a:prstGeom prst="rect">
            <a:avLst/>
          </a:prstGeom>
          <a:noFill/>
        </p:spPr>
        <p:txBody>
          <a:bodyPr wrap="none" rtlCol="0">
            <a:spAutoFit/>
          </a:bodyPr>
          <a:lstStyle/>
          <a:p>
            <a:r>
              <a:rPr lang="en-US" dirty="0">
                <a:solidFill>
                  <a:srgbClr val="FF0000"/>
                </a:solidFill>
              </a:rPr>
              <a:t>Multidimensional scaling objective</a:t>
            </a:r>
          </a:p>
        </p:txBody>
      </p:sp>
      <p:cxnSp>
        <p:nvCxnSpPr>
          <p:cNvPr id="15" name="Straight Arrow Connector 14">
            <a:extLst>
              <a:ext uri="{FF2B5EF4-FFF2-40B4-BE49-F238E27FC236}">
                <a16:creationId xmlns:a16="http://schemas.microsoft.com/office/drawing/2014/main" id="{2BD4674D-9D62-2343-A8BB-A3B682E06CA7}"/>
              </a:ext>
            </a:extLst>
          </p:cNvPr>
          <p:cNvCxnSpPr>
            <a:cxnSpLocks/>
            <a:stCxn id="14" idx="1"/>
          </p:cNvCxnSpPr>
          <p:nvPr/>
        </p:nvCxnSpPr>
        <p:spPr>
          <a:xfrm flipH="1">
            <a:off x="4422374" y="2596417"/>
            <a:ext cx="1241852" cy="2268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01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B96A-EF27-894C-942E-10A0FBFB56CF}"/>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3DD819B7-CF82-314E-8551-90C2A7E3B3BC}"/>
              </a:ext>
            </a:extLst>
          </p:cNvPr>
          <p:cNvSpPr>
            <a:spLocks noGrp="1"/>
          </p:cNvSpPr>
          <p:nvPr>
            <p:ph sz="half" idx="1"/>
          </p:nvPr>
        </p:nvSpPr>
        <p:spPr>
          <a:xfrm>
            <a:off x="1581912" y="2638044"/>
            <a:ext cx="4271771" cy="3749308"/>
          </a:xfrm>
        </p:spPr>
        <p:txBody>
          <a:bodyPr>
            <a:normAutofit/>
          </a:bodyPr>
          <a:lstStyle/>
          <a:p>
            <a:pPr marL="0" indent="0">
              <a:buNone/>
            </a:pPr>
            <a:r>
              <a:rPr lang="en-US" b="1" dirty="0"/>
              <a:t>BACKGROUND</a:t>
            </a:r>
          </a:p>
          <a:p>
            <a:r>
              <a:rPr lang="en-US" dirty="0"/>
              <a:t>Annotation aggregation</a:t>
            </a:r>
          </a:p>
          <a:p>
            <a:pPr lvl="1"/>
            <a:r>
              <a:rPr lang="en-US" dirty="0"/>
              <a:t>Probabilistic models of annotation</a:t>
            </a:r>
          </a:p>
          <a:p>
            <a:r>
              <a:rPr lang="en-US" dirty="0"/>
              <a:t>Motivation: complex annotations</a:t>
            </a:r>
          </a:p>
          <a:p>
            <a:pPr lvl="1"/>
            <a:r>
              <a:rPr lang="en-US" dirty="0"/>
              <a:t>Problem statement</a:t>
            </a:r>
          </a:p>
          <a:p>
            <a:pPr lvl="1"/>
            <a:r>
              <a:rPr lang="en-US" dirty="0"/>
              <a:t>Existing approaches</a:t>
            </a:r>
          </a:p>
          <a:p>
            <a:pPr lvl="1"/>
            <a:r>
              <a:rPr lang="en-US" dirty="0"/>
              <a:t>Challenges</a:t>
            </a:r>
          </a:p>
        </p:txBody>
      </p:sp>
      <p:sp>
        <p:nvSpPr>
          <p:cNvPr id="5" name="Content Placeholder 4">
            <a:extLst>
              <a:ext uri="{FF2B5EF4-FFF2-40B4-BE49-F238E27FC236}">
                <a16:creationId xmlns:a16="http://schemas.microsoft.com/office/drawing/2014/main" id="{7A7058EA-3AC6-E947-A617-00469E502A9F}"/>
              </a:ext>
            </a:extLst>
          </p:cNvPr>
          <p:cNvSpPr>
            <a:spLocks noGrp="1"/>
          </p:cNvSpPr>
          <p:nvPr>
            <p:ph sz="half" idx="2"/>
          </p:nvPr>
        </p:nvSpPr>
        <p:spPr>
          <a:xfrm>
            <a:off x="6338315" y="2638043"/>
            <a:ext cx="4270247" cy="3749309"/>
          </a:xfrm>
        </p:spPr>
        <p:txBody>
          <a:bodyPr>
            <a:normAutofit/>
          </a:bodyPr>
          <a:lstStyle/>
          <a:p>
            <a:pPr marL="0" indent="0">
              <a:buNone/>
            </a:pPr>
            <a:r>
              <a:rPr lang="en-US" b="1" dirty="0"/>
              <a:t>MY WORK</a:t>
            </a:r>
          </a:p>
          <a:p>
            <a:r>
              <a:rPr lang="en-US" dirty="0"/>
              <a:t>Contributions</a:t>
            </a:r>
          </a:p>
          <a:p>
            <a:pPr lvl="1"/>
            <a:r>
              <a:rPr lang="en-US" dirty="0"/>
              <a:t>Annotation distances</a:t>
            </a:r>
          </a:p>
          <a:p>
            <a:pPr lvl="1"/>
            <a:r>
              <a:rPr lang="en-US" dirty="0"/>
              <a:t>Probabilistic Model</a:t>
            </a:r>
          </a:p>
          <a:p>
            <a:pPr lvl="1"/>
            <a:r>
              <a:rPr lang="en-US" dirty="0"/>
              <a:t>Simple Methods</a:t>
            </a:r>
          </a:p>
          <a:p>
            <a:r>
              <a:rPr lang="en-US" dirty="0"/>
              <a:t>Experiments</a:t>
            </a:r>
          </a:p>
          <a:p>
            <a:r>
              <a:rPr lang="en-US" dirty="0"/>
              <a:t>Results</a:t>
            </a:r>
          </a:p>
          <a:p>
            <a:r>
              <a:rPr lang="en-US" dirty="0"/>
              <a:t>Discussion</a:t>
            </a:r>
          </a:p>
        </p:txBody>
      </p:sp>
      <p:sp>
        <p:nvSpPr>
          <p:cNvPr id="6" name="Slide Number Placeholder 5">
            <a:extLst>
              <a:ext uri="{FF2B5EF4-FFF2-40B4-BE49-F238E27FC236}">
                <a16:creationId xmlns:a16="http://schemas.microsoft.com/office/drawing/2014/main" id="{BCA9D483-A186-8D4A-A0EE-C44D99742DF3}"/>
              </a:ext>
            </a:extLst>
          </p:cNvPr>
          <p:cNvSpPr>
            <a:spLocks noGrp="1"/>
          </p:cNvSpPr>
          <p:nvPr>
            <p:ph type="sldNum" sz="quarter" idx="12"/>
          </p:nvPr>
        </p:nvSpPr>
        <p:spPr/>
        <p:txBody>
          <a:bodyPr/>
          <a:lstStyle/>
          <a:p>
            <a:fld id="{8A7A6979-0714-4377-B894-6BE4C2D6E202}" type="slidenum">
              <a:rPr lang="en-US" smtClean="0"/>
              <a:t>2</a:t>
            </a:fld>
            <a:endParaRPr lang="en-US" dirty="0"/>
          </a:p>
        </p:txBody>
      </p:sp>
    </p:spTree>
    <p:extLst>
      <p:ext uri="{BB962C8B-B14F-4D97-AF65-F5344CB8AC3E}">
        <p14:creationId xmlns:p14="http://schemas.microsoft.com/office/powerpoint/2010/main" val="72992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6CE5-8784-5B4F-8B5B-50B73687A798}"/>
              </a:ext>
            </a:extLst>
          </p:cNvPr>
          <p:cNvSpPr>
            <a:spLocks noGrp="1"/>
          </p:cNvSpPr>
          <p:nvPr>
            <p:ph type="title"/>
          </p:nvPr>
        </p:nvSpPr>
        <p:spPr/>
        <p:txBody>
          <a:bodyPr/>
          <a:lstStyle/>
          <a:p>
            <a:r>
              <a:rPr lang="en-US" dirty="0"/>
              <a:t>MAS Intuition</a:t>
            </a:r>
          </a:p>
        </p:txBody>
      </p:sp>
      <p:sp>
        <p:nvSpPr>
          <p:cNvPr id="3" name="Content Placeholder 2">
            <a:extLst>
              <a:ext uri="{FF2B5EF4-FFF2-40B4-BE49-F238E27FC236}">
                <a16:creationId xmlns:a16="http://schemas.microsoft.com/office/drawing/2014/main" id="{925949E7-C1F0-8C42-9D96-3AE59EFAD366}"/>
              </a:ext>
            </a:extLst>
          </p:cNvPr>
          <p:cNvSpPr>
            <a:spLocks noGrp="1"/>
          </p:cNvSpPr>
          <p:nvPr>
            <p:ph sz="half" idx="1"/>
          </p:nvPr>
        </p:nvSpPr>
        <p:spPr>
          <a:xfrm>
            <a:off x="1581912" y="2638044"/>
            <a:ext cx="4271771" cy="3579876"/>
          </a:xfrm>
        </p:spPr>
        <p:txBody>
          <a:bodyPr>
            <a:normAutofit/>
          </a:bodyPr>
          <a:lstStyle/>
          <a:p>
            <a:r>
              <a:rPr lang="en-US" dirty="0"/>
              <a:t>Multidimensional scaling objective puts similar annotations near each other</a:t>
            </a:r>
          </a:p>
          <a:p>
            <a:r>
              <a:rPr lang="en-US" dirty="0"/>
              <a:t>Prior on coordinates penalizes them for straying too far from origin</a:t>
            </a:r>
          </a:p>
          <a:p>
            <a:r>
              <a:rPr lang="en-US" dirty="0"/>
              <a:t>With constant prior:</a:t>
            </a:r>
          </a:p>
          <a:p>
            <a:pPr lvl="1"/>
            <a:r>
              <a:rPr lang="en-US" dirty="0"/>
              <a:t>Emulates majority vote</a:t>
            </a:r>
          </a:p>
          <a:p>
            <a:r>
              <a:rPr lang="en-US" dirty="0"/>
              <a:t>With prior varying by user error:</a:t>
            </a:r>
          </a:p>
          <a:p>
            <a:pPr lvl="1"/>
            <a:r>
              <a:rPr lang="en-US" dirty="0"/>
              <a:t>Emulates weighting by user ability</a:t>
            </a:r>
          </a:p>
        </p:txBody>
      </p:sp>
      <p:pic>
        <p:nvPicPr>
          <p:cNvPr id="5" name="Content Placeholder 4">
            <a:extLst>
              <a:ext uri="{FF2B5EF4-FFF2-40B4-BE49-F238E27FC236}">
                <a16:creationId xmlns:a16="http://schemas.microsoft.com/office/drawing/2014/main" id="{7B94BF7C-9E73-FE49-9E9A-B3BCD0F728BA}"/>
              </a:ext>
            </a:extLst>
          </p:cNvPr>
          <p:cNvPicPr>
            <a:picLocks noGrp="1" noChangeAspect="1"/>
          </p:cNvPicPr>
          <p:nvPr>
            <p:ph sz="half" idx="2"/>
          </p:nvPr>
        </p:nvPicPr>
        <p:blipFill>
          <a:blip r:embed="rId3"/>
          <a:stretch>
            <a:fillRect/>
          </a:stretch>
        </p:blipFill>
        <p:spPr>
          <a:xfrm>
            <a:off x="6073148" y="2638044"/>
            <a:ext cx="4800687" cy="3101982"/>
          </a:xfrm>
          <a:prstGeom prst="rect">
            <a:avLst/>
          </a:prstGeom>
        </p:spPr>
      </p:pic>
      <p:sp>
        <p:nvSpPr>
          <p:cNvPr id="6" name="Oval 5">
            <a:extLst>
              <a:ext uri="{FF2B5EF4-FFF2-40B4-BE49-F238E27FC236}">
                <a16:creationId xmlns:a16="http://schemas.microsoft.com/office/drawing/2014/main" id="{B22C4ED2-FEC9-8F4F-840C-32F0F164487C}"/>
              </a:ext>
            </a:extLst>
          </p:cNvPr>
          <p:cNvSpPr/>
          <p:nvPr/>
        </p:nvSpPr>
        <p:spPr>
          <a:xfrm>
            <a:off x="8760941" y="4522573"/>
            <a:ext cx="222422" cy="222422"/>
          </a:xfrm>
          <a:prstGeom prst="ellipse">
            <a:avLst/>
          </a:prstGeom>
          <a:noFill/>
          <a:ln w="34925">
            <a:solidFill>
              <a:srgbClr val="FF00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9EF26D-5FF9-DA43-9341-FE2CD965FE35}"/>
              </a:ext>
            </a:extLst>
          </p:cNvPr>
          <p:cNvSpPr txBox="1"/>
          <p:nvPr/>
        </p:nvSpPr>
        <p:spPr>
          <a:xfrm>
            <a:off x="8040348" y="4226200"/>
            <a:ext cx="943015" cy="276999"/>
          </a:xfrm>
          <a:prstGeom prst="rect">
            <a:avLst/>
          </a:prstGeom>
          <a:noFill/>
        </p:spPr>
        <p:txBody>
          <a:bodyPr wrap="none" rtlCol="0">
            <a:spAutoFit/>
          </a:bodyPr>
          <a:lstStyle/>
          <a:p>
            <a:r>
              <a:rPr lang="en-US" sz="1200" dirty="0">
                <a:solidFill>
                  <a:srgbClr val="FF0000"/>
                </a:solidFill>
              </a:rPr>
              <a:t>Implied gold</a:t>
            </a:r>
          </a:p>
        </p:txBody>
      </p:sp>
      <p:sp>
        <p:nvSpPr>
          <p:cNvPr id="8" name="Slide Number Placeholder 7">
            <a:extLst>
              <a:ext uri="{FF2B5EF4-FFF2-40B4-BE49-F238E27FC236}">
                <a16:creationId xmlns:a16="http://schemas.microsoft.com/office/drawing/2014/main" id="{015C5E88-CDC0-7542-8F9D-1CD92E80FFE2}"/>
              </a:ext>
            </a:extLst>
          </p:cNvPr>
          <p:cNvSpPr>
            <a:spLocks noGrp="1"/>
          </p:cNvSpPr>
          <p:nvPr>
            <p:ph type="sldNum" sz="quarter" idx="12"/>
          </p:nvPr>
        </p:nvSpPr>
        <p:spPr/>
        <p:txBody>
          <a:bodyPr/>
          <a:lstStyle/>
          <a:p>
            <a:fld id="{8A7A6979-0714-4377-B894-6BE4C2D6E202}" type="slidenum">
              <a:rPr lang="en-US" smtClean="0"/>
              <a:t>20</a:t>
            </a:fld>
            <a:endParaRPr lang="en-US" dirty="0"/>
          </a:p>
        </p:txBody>
      </p:sp>
      <p:sp>
        <p:nvSpPr>
          <p:cNvPr id="9" name="TextBox 8">
            <a:extLst>
              <a:ext uri="{FF2B5EF4-FFF2-40B4-BE49-F238E27FC236}">
                <a16:creationId xmlns:a16="http://schemas.microsoft.com/office/drawing/2014/main" id="{0FE44B14-4018-AD4E-B0F8-E95DF57366C4}"/>
              </a:ext>
            </a:extLst>
          </p:cNvPr>
          <p:cNvSpPr txBox="1"/>
          <p:nvPr/>
        </p:nvSpPr>
        <p:spPr>
          <a:xfrm>
            <a:off x="7384923" y="2402493"/>
            <a:ext cx="2752035"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Times New Roman" panose="02020603050405020304" pitchFamily="18" charset="0"/>
              </a:rPr>
              <a:t>Modeled coordinate space</a:t>
            </a:r>
          </a:p>
        </p:txBody>
      </p:sp>
      <p:cxnSp>
        <p:nvCxnSpPr>
          <p:cNvPr id="10" name="Straight Connector 9">
            <a:extLst>
              <a:ext uri="{FF2B5EF4-FFF2-40B4-BE49-F238E27FC236}">
                <a16:creationId xmlns:a16="http://schemas.microsoft.com/office/drawing/2014/main" id="{0F2727A3-E081-8345-A728-5A154B2804B8}"/>
              </a:ext>
            </a:extLst>
          </p:cNvPr>
          <p:cNvCxnSpPr>
            <a:cxnSpLocks/>
          </p:cNvCxnSpPr>
          <p:nvPr/>
        </p:nvCxnSpPr>
        <p:spPr>
          <a:xfrm flipV="1">
            <a:off x="9023704" y="4397188"/>
            <a:ext cx="0" cy="1035425"/>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2AC5B1-7DFD-C346-85F3-4D67D4C9D159}"/>
              </a:ext>
            </a:extLst>
          </p:cNvPr>
          <p:cNvCxnSpPr>
            <a:cxnSpLocks/>
          </p:cNvCxnSpPr>
          <p:nvPr/>
        </p:nvCxnSpPr>
        <p:spPr>
          <a:xfrm flipV="1">
            <a:off x="9028914" y="2771825"/>
            <a:ext cx="0" cy="1625364"/>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82EF91-7888-5942-93F1-D5D16DE18103}"/>
              </a:ext>
            </a:extLst>
          </p:cNvPr>
          <p:cNvCxnSpPr>
            <a:cxnSpLocks/>
          </p:cNvCxnSpPr>
          <p:nvPr/>
        </p:nvCxnSpPr>
        <p:spPr>
          <a:xfrm>
            <a:off x="6629400" y="4370294"/>
            <a:ext cx="4129522" cy="0"/>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51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C4DE-9BF4-F44E-814D-37C7AD687F64}"/>
              </a:ext>
            </a:extLst>
          </p:cNvPr>
          <p:cNvSpPr>
            <a:spLocks noGrp="1"/>
          </p:cNvSpPr>
          <p:nvPr>
            <p:ph type="title"/>
          </p:nvPr>
        </p:nvSpPr>
        <p:spPr/>
        <p:txBody>
          <a:bodyPr>
            <a:normAutofit/>
          </a:bodyPr>
          <a:lstStyle/>
          <a:p>
            <a:r>
              <a:rPr lang="en-US" dirty="0"/>
              <a:t>Simpler Variant 1:</a:t>
            </a:r>
            <a:br>
              <a:rPr lang="en-US" dirty="0"/>
            </a:br>
            <a:r>
              <a:rPr lang="en-US" dirty="0"/>
              <a:t>Smallest Average Distance (SAD)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03CE59-2379-494D-8F10-9047C9279A0D}"/>
                  </a:ext>
                </a:extLst>
              </p:cNvPr>
              <p:cNvSpPr>
                <a:spLocks noGrp="1"/>
              </p:cNvSpPr>
              <p:nvPr>
                <p:ph sz="half" idx="1"/>
              </p:nvPr>
            </p:nvSpPr>
            <p:spPr>
              <a:xfrm>
                <a:off x="1581912" y="2638044"/>
                <a:ext cx="4271771" cy="3826924"/>
              </a:xfrm>
            </p:spPr>
            <p:txBody>
              <a:bodyPr>
                <a:normAutofit/>
              </a:bodyPr>
              <a:lstStyle/>
              <a:p>
                <a:r>
                  <a:rPr lang="en-US" dirty="0"/>
                  <a:t>For each item, compute average distance of each annotation to every other annotation</a:t>
                </a:r>
              </a:p>
              <a:p>
                <a:r>
                  <a:rPr lang="en-US" dirty="0"/>
                  <a:t>Inferred gold is annotation with smallest average distance</a:t>
                </a:r>
              </a:p>
              <a:p>
                <a:r>
                  <a:rPr lang="en-US" dirty="0"/>
                  <a:t>Generalization of majority vote</a:t>
                </a:r>
              </a:p>
              <a:p>
                <a:r>
                  <a:rPr lang="en-US" dirty="0">
                    <a:solidFill>
                      <a:srgbClr val="FF0000"/>
                    </a:solidFill>
                  </a:rPr>
                  <a:t>Inference for each item is independent of annotations for other items</a:t>
                </a:r>
              </a:p>
              <a:p>
                <a:r>
                  <a:rPr lang="en-US" dirty="0"/>
                  <a:t>MAS configuration: </a:t>
                </a:r>
                <a14:m>
                  <m:oMath xmlns:m="http://schemas.openxmlformats.org/officeDocument/2006/math">
                    <m:r>
                      <a:rPr lang="en-US" i="1" dirty="0">
                        <a:latin typeface="Cambria Math" panose="02040503050406030204" pitchFamily="18" charset="0"/>
                        <a:ea typeface="Cambria Math" panose="02040503050406030204" pitchFamily="18" charset="0"/>
                      </a:rPr>
                      <m:t>𝜙</m:t>
                    </m:r>
                    <m:r>
                      <m:rPr>
                        <m:nor/>
                      </m:rPr>
                      <a:rPr lang="en-US" dirty="0">
                        <a:latin typeface="Cambria Math" panose="02040503050406030204" pitchFamily="18" charset="0"/>
                        <a:ea typeface="Cambria Math" panose="02040503050406030204" pitchFamily="18" charset="0"/>
                      </a:rPr>
                      <m:t>=</m:t>
                    </m:r>
                    <m:r>
                      <m:rPr>
                        <m:nor/>
                      </m:rPr>
                      <a:rPr lang="en-US" dirty="0"/>
                      <m:t>0,</m:t>
                    </m:r>
                    <m:r>
                      <a:rPr lang="en-US" i="1" dirty="0">
                        <a:latin typeface="Cambria Math" panose="02040503050406030204" pitchFamily="18" charset="0"/>
                      </a:rPr>
                      <m:t>   </m:t>
                    </m:r>
                    <m:r>
                      <a:rPr lang="en-US" i="1">
                        <a:latin typeface="Cambria Math" panose="02040503050406030204" pitchFamily="18" charset="0"/>
                        <a:ea typeface="Cambria Math" panose="02040503050406030204" pitchFamily="18" charset="0"/>
                      </a:rPr>
                      <m:t>𝜓</m:t>
                    </m:r>
                  </m:oMath>
                </a14:m>
                <a:r>
                  <a:rPr lang="en-US" dirty="0"/>
                  <a:t>=1</a:t>
                </a:r>
              </a:p>
              <a:p>
                <a:endParaRPr lang="en-US" dirty="0">
                  <a:solidFill>
                    <a:srgbClr val="FF0000"/>
                  </a:solidFill>
                </a:endParaRPr>
              </a:p>
              <a:p>
                <a:pPr marL="0" indent="0">
                  <a:buNone/>
                </a:pPr>
                <a:endParaRPr lang="en-US" dirty="0"/>
              </a:p>
              <a:p>
                <a:endParaRPr lang="en-US" dirty="0"/>
              </a:p>
            </p:txBody>
          </p:sp>
        </mc:Choice>
        <mc:Fallback>
          <p:sp>
            <p:nvSpPr>
              <p:cNvPr id="3" name="Content Placeholder 2">
                <a:extLst>
                  <a:ext uri="{FF2B5EF4-FFF2-40B4-BE49-F238E27FC236}">
                    <a16:creationId xmlns:a16="http://schemas.microsoft.com/office/drawing/2014/main" id="{8303CE59-2379-494D-8F10-9047C9279A0D}"/>
                  </a:ext>
                </a:extLst>
              </p:cNvPr>
              <p:cNvSpPr>
                <a:spLocks noGrp="1" noRot="1" noChangeAspect="1" noMove="1" noResize="1" noEditPoints="1" noAdjustHandles="1" noChangeArrowheads="1" noChangeShapeType="1" noTextEdit="1"/>
              </p:cNvSpPr>
              <p:nvPr>
                <p:ph sz="half" idx="1"/>
              </p:nvPr>
            </p:nvSpPr>
            <p:spPr>
              <a:xfrm>
                <a:off x="1581912" y="2638044"/>
                <a:ext cx="4271771" cy="3826924"/>
              </a:xfrm>
              <a:blipFill>
                <a:blip r:embed="rId3"/>
                <a:stretch>
                  <a:fillRect l="-890" t="-662" r="-1187"/>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01BCA427-FF7B-3046-8D3A-F324BA8B5F2C}"/>
              </a:ext>
            </a:extLst>
          </p:cNvPr>
          <p:cNvSpPr>
            <a:spLocks noGrp="1"/>
          </p:cNvSpPr>
          <p:nvPr>
            <p:ph type="sldNum" sz="quarter" idx="12"/>
          </p:nvPr>
        </p:nvSpPr>
        <p:spPr/>
        <p:txBody>
          <a:bodyPr/>
          <a:lstStyle/>
          <a:p>
            <a:fld id="{8A7A6979-0714-4377-B894-6BE4C2D6E202}" type="slidenum">
              <a:rPr lang="en-US" smtClean="0"/>
              <a:t>21</a:t>
            </a:fld>
            <a:endParaRPr lang="en-US" dirty="0"/>
          </a:p>
        </p:txBody>
      </p:sp>
      <p:pic>
        <p:nvPicPr>
          <p:cNvPr id="15" name="Content Placeholder 7">
            <a:extLst>
              <a:ext uri="{FF2B5EF4-FFF2-40B4-BE49-F238E27FC236}">
                <a16:creationId xmlns:a16="http://schemas.microsoft.com/office/drawing/2014/main" id="{6AC341DE-62FA-354E-BC5D-A05E980D827F}"/>
              </a:ext>
            </a:extLst>
          </p:cNvPr>
          <p:cNvPicPr>
            <a:picLocks noChangeAspect="1"/>
          </p:cNvPicPr>
          <p:nvPr/>
        </p:nvPicPr>
        <p:blipFill>
          <a:blip r:embed="rId4"/>
          <a:srcRect/>
          <a:stretch/>
        </p:blipFill>
        <p:spPr>
          <a:xfrm>
            <a:off x="6338319" y="2274470"/>
            <a:ext cx="2599593" cy="2910125"/>
          </a:xfrm>
          <a:prstGeom prst="rect">
            <a:avLst/>
          </a:prstGeom>
        </p:spPr>
      </p:pic>
      <p:grpSp>
        <p:nvGrpSpPr>
          <p:cNvPr id="19" name="Group 18">
            <a:extLst>
              <a:ext uri="{FF2B5EF4-FFF2-40B4-BE49-F238E27FC236}">
                <a16:creationId xmlns:a16="http://schemas.microsoft.com/office/drawing/2014/main" id="{4A002A7C-05B7-6446-8855-9A54FF807953}"/>
              </a:ext>
            </a:extLst>
          </p:cNvPr>
          <p:cNvGrpSpPr/>
          <p:nvPr/>
        </p:nvGrpSpPr>
        <p:grpSpPr>
          <a:xfrm>
            <a:off x="9043720" y="4572000"/>
            <a:ext cx="2816975" cy="1544872"/>
            <a:chOff x="6297208" y="3015049"/>
            <a:chExt cx="3718833" cy="2006213"/>
          </a:xfrm>
        </p:grpSpPr>
        <p:pic>
          <p:nvPicPr>
            <p:cNvPr id="14" name="Content Placeholder 6">
              <a:extLst>
                <a:ext uri="{FF2B5EF4-FFF2-40B4-BE49-F238E27FC236}">
                  <a16:creationId xmlns:a16="http://schemas.microsoft.com/office/drawing/2014/main" id="{2BC0FEB7-CDA7-7447-B098-E7FC46D036F7}"/>
                </a:ext>
              </a:extLst>
            </p:cNvPr>
            <p:cNvPicPr>
              <a:picLocks noChangeAspect="1"/>
            </p:cNvPicPr>
            <p:nvPr/>
          </p:nvPicPr>
          <p:blipFill>
            <a:blip r:embed="rId5"/>
            <a:srcRect/>
            <a:stretch/>
          </p:blipFill>
          <p:spPr>
            <a:xfrm>
              <a:off x="6297208" y="3015049"/>
              <a:ext cx="3718833" cy="2006213"/>
            </a:xfrm>
            <a:prstGeom prst="rect">
              <a:avLst/>
            </a:prstGeom>
          </p:spPr>
        </p:pic>
        <p:sp>
          <p:nvSpPr>
            <p:cNvPr id="16" name="Rounded Rectangle 15">
              <a:extLst>
                <a:ext uri="{FF2B5EF4-FFF2-40B4-BE49-F238E27FC236}">
                  <a16:creationId xmlns:a16="http://schemas.microsoft.com/office/drawing/2014/main" id="{0518391E-DD9C-4941-99F6-344F3524F147}"/>
                </a:ext>
              </a:extLst>
            </p:cNvPr>
            <p:cNvSpPr/>
            <p:nvPr/>
          </p:nvSpPr>
          <p:spPr>
            <a:xfrm>
              <a:off x="9039771" y="4236081"/>
              <a:ext cx="976270" cy="378169"/>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C93A488-C15A-F84C-9BF4-A38EC35FA105}"/>
                </a:ext>
              </a:extLst>
            </p:cNvPr>
            <p:cNvSpPr/>
            <p:nvPr/>
          </p:nvSpPr>
          <p:spPr>
            <a:xfrm>
              <a:off x="9039771" y="3829070"/>
              <a:ext cx="976270" cy="378169"/>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417FFAC-8DF0-D54A-8F8D-CA8B69641308}"/>
                </a:ext>
              </a:extLst>
            </p:cNvPr>
            <p:cNvSpPr/>
            <p:nvPr/>
          </p:nvSpPr>
          <p:spPr>
            <a:xfrm>
              <a:off x="8104776" y="4610903"/>
              <a:ext cx="976270" cy="378169"/>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Curved Connector 20">
            <a:extLst>
              <a:ext uri="{FF2B5EF4-FFF2-40B4-BE49-F238E27FC236}">
                <a16:creationId xmlns:a16="http://schemas.microsoft.com/office/drawing/2014/main" id="{126BC3E6-26F3-D64E-ABA4-F0F0783959C2}"/>
              </a:ext>
            </a:extLst>
          </p:cNvPr>
          <p:cNvCxnSpPr>
            <a:stCxn id="15" idx="3"/>
            <a:endCxn id="14" idx="0"/>
          </p:cNvCxnSpPr>
          <p:nvPr/>
        </p:nvCxnSpPr>
        <p:spPr>
          <a:xfrm>
            <a:off x="8937912" y="3729533"/>
            <a:ext cx="1514296" cy="842467"/>
          </a:xfrm>
          <a:prstGeom prst="curvedConnector2">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38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C4DE-9BF4-F44E-814D-37C7AD687F64}"/>
              </a:ext>
            </a:extLst>
          </p:cNvPr>
          <p:cNvSpPr>
            <a:spLocks noGrp="1"/>
          </p:cNvSpPr>
          <p:nvPr>
            <p:ph type="title"/>
          </p:nvPr>
        </p:nvSpPr>
        <p:spPr/>
        <p:txBody>
          <a:bodyPr/>
          <a:lstStyle/>
          <a:p>
            <a:r>
              <a:rPr lang="en-US" dirty="0"/>
              <a:t>Simpler Variant 2:</a:t>
            </a:r>
            <a:br>
              <a:rPr lang="en-US" dirty="0"/>
            </a:br>
            <a:r>
              <a:rPr lang="en-US" dirty="0"/>
              <a:t>Best </a:t>
            </a:r>
            <a:r>
              <a:rPr lang="en-US" dirty="0" err="1"/>
              <a:t>AvAIlable</a:t>
            </a:r>
            <a:r>
              <a:rPr lang="en-US" dirty="0"/>
              <a:t> User (BAU)</a:t>
            </a:r>
          </a:p>
        </p:txBody>
      </p:sp>
      <p:sp>
        <p:nvSpPr>
          <p:cNvPr id="3" name="Content Placeholder 2">
            <a:extLst>
              <a:ext uri="{FF2B5EF4-FFF2-40B4-BE49-F238E27FC236}">
                <a16:creationId xmlns:a16="http://schemas.microsoft.com/office/drawing/2014/main" id="{8303CE59-2379-494D-8F10-9047C9279A0D}"/>
              </a:ext>
            </a:extLst>
          </p:cNvPr>
          <p:cNvSpPr>
            <a:spLocks noGrp="1"/>
          </p:cNvSpPr>
          <p:nvPr>
            <p:ph sz="half" idx="1"/>
          </p:nvPr>
        </p:nvSpPr>
        <p:spPr>
          <a:xfrm>
            <a:off x="1581912" y="2638044"/>
            <a:ext cx="4271771" cy="3826924"/>
          </a:xfrm>
        </p:spPr>
        <p:txBody>
          <a:bodyPr>
            <a:normAutofit/>
          </a:bodyPr>
          <a:lstStyle/>
          <a:p>
            <a:r>
              <a:rPr lang="en-US" dirty="0"/>
              <a:t>For each worker (user), compute average distance over whole dataset</a:t>
            </a:r>
          </a:p>
          <a:p>
            <a:r>
              <a:rPr lang="en-US" dirty="0"/>
              <a:t>Inferred gold is annotation made by worker with smallest average distance</a:t>
            </a:r>
          </a:p>
          <a:p>
            <a:r>
              <a:rPr lang="en-US" dirty="0"/>
              <a:t>Estimates worker reliability as overall peer-agreement</a:t>
            </a:r>
          </a:p>
          <a:p>
            <a:r>
              <a:rPr lang="en-US" dirty="0">
                <a:solidFill>
                  <a:srgbClr val="FF0000"/>
                </a:solidFill>
              </a:rPr>
              <a:t>Worker error treated as constant, item-level variation washed out</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01BCA427-FF7B-3046-8D3A-F324BA8B5F2C}"/>
              </a:ext>
            </a:extLst>
          </p:cNvPr>
          <p:cNvSpPr>
            <a:spLocks noGrp="1"/>
          </p:cNvSpPr>
          <p:nvPr>
            <p:ph type="sldNum" sz="quarter" idx="12"/>
          </p:nvPr>
        </p:nvSpPr>
        <p:spPr/>
        <p:txBody>
          <a:bodyPr/>
          <a:lstStyle/>
          <a:p>
            <a:fld id="{8A7A6979-0714-4377-B894-6BE4C2D6E202}" type="slidenum">
              <a:rPr lang="en-US" smtClean="0"/>
              <a:t>22</a:t>
            </a:fld>
            <a:endParaRPr lang="en-US" dirty="0"/>
          </a:p>
        </p:txBody>
      </p:sp>
      <p:pic>
        <p:nvPicPr>
          <p:cNvPr id="15" name="Content Placeholder 7">
            <a:extLst>
              <a:ext uri="{FF2B5EF4-FFF2-40B4-BE49-F238E27FC236}">
                <a16:creationId xmlns:a16="http://schemas.microsoft.com/office/drawing/2014/main" id="{6AC341DE-62FA-354E-BC5D-A05E980D827F}"/>
              </a:ext>
            </a:extLst>
          </p:cNvPr>
          <p:cNvPicPr>
            <a:picLocks noChangeAspect="1"/>
          </p:cNvPicPr>
          <p:nvPr/>
        </p:nvPicPr>
        <p:blipFill>
          <a:blip r:embed="rId3"/>
          <a:srcRect/>
          <a:stretch/>
        </p:blipFill>
        <p:spPr>
          <a:xfrm>
            <a:off x="6338319" y="2274470"/>
            <a:ext cx="2599593" cy="2910125"/>
          </a:xfrm>
          <a:prstGeom prst="rect">
            <a:avLst/>
          </a:prstGeom>
        </p:spPr>
      </p:pic>
      <p:grpSp>
        <p:nvGrpSpPr>
          <p:cNvPr id="19" name="Group 18">
            <a:extLst>
              <a:ext uri="{FF2B5EF4-FFF2-40B4-BE49-F238E27FC236}">
                <a16:creationId xmlns:a16="http://schemas.microsoft.com/office/drawing/2014/main" id="{4A002A7C-05B7-6446-8855-9A54FF807953}"/>
              </a:ext>
            </a:extLst>
          </p:cNvPr>
          <p:cNvGrpSpPr/>
          <p:nvPr/>
        </p:nvGrpSpPr>
        <p:grpSpPr>
          <a:xfrm>
            <a:off x="9043721" y="4590664"/>
            <a:ext cx="2497079" cy="1526207"/>
            <a:chOff x="6297208" y="3015049"/>
            <a:chExt cx="3718833" cy="2006213"/>
          </a:xfrm>
        </p:grpSpPr>
        <p:pic>
          <p:nvPicPr>
            <p:cNvPr id="14" name="Content Placeholder 6">
              <a:extLst>
                <a:ext uri="{FF2B5EF4-FFF2-40B4-BE49-F238E27FC236}">
                  <a16:creationId xmlns:a16="http://schemas.microsoft.com/office/drawing/2014/main" id="{2BC0FEB7-CDA7-7447-B098-E7FC46D036F7}"/>
                </a:ext>
              </a:extLst>
            </p:cNvPr>
            <p:cNvPicPr>
              <a:picLocks noChangeAspect="1"/>
            </p:cNvPicPr>
            <p:nvPr/>
          </p:nvPicPr>
          <p:blipFill>
            <a:blip r:embed="rId4"/>
            <a:srcRect/>
            <a:stretch/>
          </p:blipFill>
          <p:spPr>
            <a:xfrm>
              <a:off x="6297208" y="3015049"/>
              <a:ext cx="3718833" cy="2006213"/>
            </a:xfrm>
            <a:prstGeom prst="rect">
              <a:avLst/>
            </a:prstGeom>
          </p:spPr>
        </p:pic>
        <p:sp>
          <p:nvSpPr>
            <p:cNvPr id="16" name="Rounded Rectangle 15">
              <a:extLst>
                <a:ext uri="{FF2B5EF4-FFF2-40B4-BE49-F238E27FC236}">
                  <a16:creationId xmlns:a16="http://schemas.microsoft.com/office/drawing/2014/main" id="{0518391E-DD9C-4941-99F6-344F3524F147}"/>
                </a:ext>
              </a:extLst>
            </p:cNvPr>
            <p:cNvSpPr/>
            <p:nvPr/>
          </p:nvSpPr>
          <p:spPr>
            <a:xfrm>
              <a:off x="9039771" y="4236081"/>
              <a:ext cx="976270" cy="378169"/>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C93A488-C15A-F84C-9BF4-A38EC35FA105}"/>
                </a:ext>
              </a:extLst>
            </p:cNvPr>
            <p:cNvSpPr/>
            <p:nvPr/>
          </p:nvSpPr>
          <p:spPr>
            <a:xfrm>
              <a:off x="9039771" y="3829070"/>
              <a:ext cx="976270" cy="378169"/>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417FFAC-8DF0-D54A-8F8D-CA8B69641308}"/>
                </a:ext>
              </a:extLst>
            </p:cNvPr>
            <p:cNvSpPr/>
            <p:nvPr/>
          </p:nvSpPr>
          <p:spPr>
            <a:xfrm>
              <a:off x="8104776" y="4610903"/>
              <a:ext cx="976270" cy="378169"/>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Curved Connector 20">
            <a:extLst>
              <a:ext uri="{FF2B5EF4-FFF2-40B4-BE49-F238E27FC236}">
                <a16:creationId xmlns:a16="http://schemas.microsoft.com/office/drawing/2014/main" id="{126BC3E6-26F3-D64E-ABA4-F0F0783959C2}"/>
              </a:ext>
            </a:extLst>
          </p:cNvPr>
          <p:cNvCxnSpPr>
            <a:stCxn id="15" idx="3"/>
            <a:endCxn id="14" idx="0"/>
          </p:cNvCxnSpPr>
          <p:nvPr/>
        </p:nvCxnSpPr>
        <p:spPr>
          <a:xfrm>
            <a:off x="8937912" y="3729533"/>
            <a:ext cx="1354349" cy="861131"/>
          </a:xfrm>
          <a:prstGeom prst="curvedConnector2">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6">
            <a:extLst>
              <a:ext uri="{FF2B5EF4-FFF2-40B4-BE49-F238E27FC236}">
                <a16:creationId xmlns:a16="http://schemas.microsoft.com/office/drawing/2014/main" id="{6FFBF792-B964-CF44-A327-7B64FD252F39}"/>
              </a:ext>
            </a:extLst>
          </p:cNvPr>
          <p:cNvPicPr>
            <a:picLocks noGrp="1" noChangeAspect="1"/>
          </p:cNvPicPr>
          <p:nvPr>
            <p:ph sz="half" idx="2"/>
          </p:nvPr>
        </p:nvPicPr>
        <p:blipFill>
          <a:blip r:embed="rId5"/>
          <a:srcRect/>
          <a:stretch/>
        </p:blipFill>
        <p:spPr>
          <a:xfrm>
            <a:off x="9043721" y="4612643"/>
            <a:ext cx="2771517" cy="1526207"/>
          </a:xfrm>
        </p:spPr>
      </p:pic>
      <p:sp>
        <p:nvSpPr>
          <p:cNvPr id="13" name="Rounded Rectangle 12">
            <a:extLst>
              <a:ext uri="{FF2B5EF4-FFF2-40B4-BE49-F238E27FC236}">
                <a16:creationId xmlns:a16="http://schemas.microsoft.com/office/drawing/2014/main" id="{79A73EE5-39C7-8642-988D-21DC5A13AB1F}"/>
              </a:ext>
            </a:extLst>
          </p:cNvPr>
          <p:cNvSpPr/>
          <p:nvPr/>
        </p:nvSpPr>
        <p:spPr>
          <a:xfrm>
            <a:off x="11091529" y="5530506"/>
            <a:ext cx="697205" cy="274188"/>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D714A10-512F-A043-8446-FAC482651175}"/>
              </a:ext>
            </a:extLst>
          </p:cNvPr>
          <p:cNvSpPr/>
          <p:nvPr/>
        </p:nvSpPr>
        <p:spPr>
          <a:xfrm>
            <a:off x="11091529" y="5242772"/>
            <a:ext cx="697205" cy="274188"/>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4E13FFE6-38D8-DE4A-A598-B109741A40D9}"/>
              </a:ext>
            </a:extLst>
          </p:cNvPr>
          <p:cNvSpPr/>
          <p:nvPr/>
        </p:nvSpPr>
        <p:spPr>
          <a:xfrm>
            <a:off x="11091529" y="5829183"/>
            <a:ext cx="697205" cy="274188"/>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62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822-B0BF-C049-B2CF-BACAD1556267}"/>
              </a:ext>
            </a:extLst>
          </p:cNvPr>
          <p:cNvSpPr>
            <a:spLocks noGrp="1"/>
          </p:cNvSpPr>
          <p:nvPr>
            <p:ph type="title"/>
          </p:nvPr>
        </p:nvSpPr>
        <p:spPr/>
        <p:txBody>
          <a:bodyPr/>
          <a:lstStyle/>
          <a:p>
            <a:r>
              <a:rPr lang="en-US" dirty="0"/>
              <a:t>Experiments:</a:t>
            </a:r>
            <a:br>
              <a:rPr lang="en-US" dirty="0"/>
            </a:br>
            <a:r>
              <a:rPr lang="en-US" dirty="0"/>
              <a:t>Evaluation Data</a:t>
            </a:r>
          </a:p>
        </p:txBody>
      </p:sp>
      <p:sp>
        <p:nvSpPr>
          <p:cNvPr id="3" name="Content Placeholder 2">
            <a:extLst>
              <a:ext uri="{FF2B5EF4-FFF2-40B4-BE49-F238E27FC236}">
                <a16:creationId xmlns:a16="http://schemas.microsoft.com/office/drawing/2014/main" id="{55F3C43A-E294-C046-B8DE-093778A5756F}"/>
              </a:ext>
            </a:extLst>
          </p:cNvPr>
          <p:cNvSpPr>
            <a:spLocks noGrp="1"/>
          </p:cNvSpPr>
          <p:nvPr>
            <p:ph sz="half" idx="1"/>
          </p:nvPr>
        </p:nvSpPr>
        <p:spPr>
          <a:xfrm>
            <a:off x="1581912" y="2638044"/>
            <a:ext cx="4271771" cy="4219956"/>
          </a:xfrm>
        </p:spPr>
        <p:txBody>
          <a:bodyPr>
            <a:normAutofit/>
          </a:bodyPr>
          <a:lstStyle/>
          <a:p>
            <a:pPr marL="0" indent="0">
              <a:buNone/>
            </a:pPr>
            <a:r>
              <a:rPr lang="en-US" b="1" dirty="0"/>
              <a:t>SYNTHETIC DATASETS</a:t>
            </a:r>
          </a:p>
          <a:p>
            <a:r>
              <a:rPr lang="en-US" dirty="0"/>
              <a:t>Syntactic parse trees</a:t>
            </a:r>
          </a:p>
          <a:p>
            <a:pPr lvl="1"/>
            <a:r>
              <a:rPr lang="en-US" dirty="0"/>
              <a:t>Distance function: </a:t>
            </a:r>
            <a:r>
              <a:rPr lang="en-US" i="1" dirty="0" err="1"/>
              <a:t>evalb</a:t>
            </a:r>
            <a:endParaRPr lang="en-US" i="1" dirty="0"/>
          </a:p>
          <a:p>
            <a:endParaRPr lang="en-US" dirty="0"/>
          </a:p>
          <a:p>
            <a:endParaRPr lang="en-US" dirty="0"/>
          </a:p>
          <a:p>
            <a:endParaRPr lang="en-US" dirty="0"/>
          </a:p>
          <a:p>
            <a:endParaRPr lang="en-US" dirty="0"/>
          </a:p>
          <a:p>
            <a:r>
              <a:rPr lang="en-US" dirty="0"/>
              <a:t>Ranked lists</a:t>
            </a:r>
          </a:p>
          <a:p>
            <a:pPr lvl="1"/>
            <a:r>
              <a:rPr lang="en-US" dirty="0"/>
              <a:t>Distance function: Kendall’s tau</a:t>
            </a:r>
          </a:p>
        </p:txBody>
      </p:sp>
      <p:sp>
        <p:nvSpPr>
          <p:cNvPr id="4" name="Content Placeholder 3">
            <a:extLst>
              <a:ext uri="{FF2B5EF4-FFF2-40B4-BE49-F238E27FC236}">
                <a16:creationId xmlns:a16="http://schemas.microsoft.com/office/drawing/2014/main" id="{CE130C7B-F528-1449-ACA6-91916817EA37}"/>
              </a:ext>
            </a:extLst>
          </p:cNvPr>
          <p:cNvSpPr>
            <a:spLocks noGrp="1"/>
          </p:cNvSpPr>
          <p:nvPr>
            <p:ph sz="half" idx="2"/>
          </p:nvPr>
        </p:nvSpPr>
        <p:spPr>
          <a:xfrm>
            <a:off x="6338315" y="2638043"/>
            <a:ext cx="4270247" cy="3965377"/>
          </a:xfrm>
        </p:spPr>
        <p:txBody>
          <a:bodyPr>
            <a:normAutofit/>
          </a:bodyPr>
          <a:lstStyle/>
          <a:p>
            <a:pPr marL="0" indent="0">
              <a:buNone/>
            </a:pPr>
            <a:r>
              <a:rPr lang="en-US" b="1" dirty="0"/>
              <a:t>REAL DATASETS</a:t>
            </a:r>
          </a:p>
          <a:p>
            <a:r>
              <a:rPr lang="en-US" dirty="0"/>
              <a:t>Biomedical text sequences</a:t>
            </a:r>
          </a:p>
          <a:p>
            <a:pPr lvl="1"/>
            <a:r>
              <a:rPr lang="en-US" dirty="0"/>
              <a:t>Distance function: Span-wise F1</a:t>
            </a:r>
          </a:p>
          <a:p>
            <a:endParaRPr lang="en-US" dirty="0"/>
          </a:p>
          <a:p>
            <a:endParaRPr lang="en-US" dirty="0"/>
          </a:p>
          <a:p>
            <a:r>
              <a:rPr lang="en-US" dirty="0"/>
              <a:t>Urdu-English translations</a:t>
            </a:r>
          </a:p>
          <a:p>
            <a:pPr lvl="1"/>
            <a:r>
              <a:rPr lang="en-US" dirty="0"/>
              <a:t>Distance function: </a:t>
            </a:r>
            <a:r>
              <a:rPr lang="en-US" i="1" dirty="0"/>
              <a:t>GLEU</a:t>
            </a:r>
          </a:p>
        </p:txBody>
      </p:sp>
      <p:pic>
        <p:nvPicPr>
          <p:cNvPr id="6" name="Picture 5" descr="A screenshot of a cell phone&#10;&#10;Description automatically generated">
            <a:extLst>
              <a:ext uri="{FF2B5EF4-FFF2-40B4-BE49-F238E27FC236}">
                <a16:creationId xmlns:a16="http://schemas.microsoft.com/office/drawing/2014/main" id="{7069E943-1D88-204F-B98F-70BBFFC391D8}"/>
              </a:ext>
            </a:extLst>
          </p:cNvPr>
          <p:cNvPicPr>
            <a:picLocks noChangeAspect="1"/>
          </p:cNvPicPr>
          <p:nvPr/>
        </p:nvPicPr>
        <p:blipFill>
          <a:blip r:embed="rId3"/>
          <a:stretch>
            <a:fillRect/>
          </a:stretch>
        </p:blipFill>
        <p:spPr>
          <a:xfrm>
            <a:off x="6338315" y="5359925"/>
            <a:ext cx="4601907" cy="612895"/>
          </a:xfrm>
          <a:prstGeom prst="rect">
            <a:avLst/>
          </a:prstGeom>
        </p:spPr>
      </p:pic>
      <p:pic>
        <p:nvPicPr>
          <p:cNvPr id="8" name="Picture 7">
            <a:extLst>
              <a:ext uri="{FF2B5EF4-FFF2-40B4-BE49-F238E27FC236}">
                <a16:creationId xmlns:a16="http://schemas.microsoft.com/office/drawing/2014/main" id="{7C79502D-3C51-804A-A8BD-50EE3EC0E390}"/>
              </a:ext>
            </a:extLst>
          </p:cNvPr>
          <p:cNvPicPr>
            <a:picLocks noChangeAspect="1"/>
          </p:cNvPicPr>
          <p:nvPr/>
        </p:nvPicPr>
        <p:blipFill>
          <a:blip r:embed="rId4"/>
          <a:stretch>
            <a:fillRect/>
          </a:stretch>
        </p:blipFill>
        <p:spPr>
          <a:xfrm>
            <a:off x="1581912" y="3801716"/>
            <a:ext cx="3840015" cy="144217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7E514F8-12CB-6E41-AFCE-09DD8DA51ED6}"/>
              </a:ext>
            </a:extLst>
          </p:cNvPr>
          <p:cNvPicPr>
            <a:picLocks noChangeAspect="1"/>
          </p:cNvPicPr>
          <p:nvPr/>
        </p:nvPicPr>
        <p:blipFill>
          <a:blip r:embed="rId5"/>
          <a:stretch>
            <a:fillRect/>
          </a:stretch>
        </p:blipFill>
        <p:spPr>
          <a:xfrm>
            <a:off x="1581912" y="6169030"/>
            <a:ext cx="3840015" cy="43439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6B76B0FD-DE75-6F40-BE04-E49CE68580F1}"/>
              </a:ext>
            </a:extLst>
          </p:cNvPr>
          <p:cNvPicPr>
            <a:picLocks noChangeAspect="1"/>
          </p:cNvPicPr>
          <p:nvPr/>
        </p:nvPicPr>
        <p:blipFill rotWithShape="1">
          <a:blip r:embed="rId6"/>
          <a:srcRect r="11125"/>
          <a:stretch/>
        </p:blipFill>
        <p:spPr>
          <a:xfrm>
            <a:off x="6338315" y="3801716"/>
            <a:ext cx="5452632" cy="612895"/>
          </a:xfrm>
          <a:prstGeom prst="rect">
            <a:avLst/>
          </a:prstGeom>
        </p:spPr>
      </p:pic>
      <p:sp>
        <p:nvSpPr>
          <p:cNvPr id="9" name="Slide Number Placeholder 8">
            <a:extLst>
              <a:ext uri="{FF2B5EF4-FFF2-40B4-BE49-F238E27FC236}">
                <a16:creationId xmlns:a16="http://schemas.microsoft.com/office/drawing/2014/main" id="{19D9A892-46D2-4D47-9327-E1EE88CA65F0}"/>
              </a:ext>
            </a:extLst>
          </p:cNvPr>
          <p:cNvSpPr>
            <a:spLocks noGrp="1"/>
          </p:cNvSpPr>
          <p:nvPr>
            <p:ph type="sldNum" sz="quarter" idx="12"/>
          </p:nvPr>
        </p:nvSpPr>
        <p:spPr/>
        <p:txBody>
          <a:bodyPr/>
          <a:lstStyle/>
          <a:p>
            <a:fld id="{8A7A6979-0714-4377-B894-6BE4C2D6E202}" type="slidenum">
              <a:rPr lang="en-US" smtClean="0"/>
              <a:t>23</a:t>
            </a:fld>
            <a:endParaRPr lang="en-US" dirty="0"/>
          </a:p>
        </p:txBody>
      </p:sp>
    </p:spTree>
    <p:extLst>
      <p:ext uri="{BB962C8B-B14F-4D97-AF65-F5344CB8AC3E}">
        <p14:creationId xmlns:p14="http://schemas.microsoft.com/office/powerpoint/2010/main" val="1672019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4CA9-EBCE-054A-866B-CA98E134CF43}"/>
              </a:ext>
            </a:extLst>
          </p:cNvPr>
          <p:cNvSpPr>
            <a:spLocks noGrp="1"/>
          </p:cNvSpPr>
          <p:nvPr>
            <p:ph type="title"/>
          </p:nvPr>
        </p:nvSpPr>
        <p:spPr/>
        <p:txBody>
          <a:bodyPr/>
          <a:lstStyle/>
          <a:p>
            <a:r>
              <a:rPr lang="en-US" dirty="0"/>
              <a:t>Methods Compared</a:t>
            </a:r>
          </a:p>
        </p:txBody>
      </p:sp>
      <p:sp>
        <p:nvSpPr>
          <p:cNvPr id="3" name="Content Placeholder 2">
            <a:extLst>
              <a:ext uri="{FF2B5EF4-FFF2-40B4-BE49-F238E27FC236}">
                <a16:creationId xmlns:a16="http://schemas.microsoft.com/office/drawing/2014/main" id="{78C84B58-E4B6-4A46-961A-F140C8CF8E73}"/>
              </a:ext>
            </a:extLst>
          </p:cNvPr>
          <p:cNvSpPr>
            <a:spLocks noGrp="1"/>
          </p:cNvSpPr>
          <p:nvPr>
            <p:ph idx="1"/>
          </p:nvPr>
        </p:nvSpPr>
        <p:spPr>
          <a:xfrm>
            <a:off x="2231136" y="2638044"/>
            <a:ext cx="7729728" cy="3713060"/>
          </a:xfrm>
        </p:spPr>
        <p:txBody>
          <a:bodyPr>
            <a:normAutofit lnSpcReduction="10000"/>
          </a:bodyPr>
          <a:lstStyle/>
          <a:p>
            <a:r>
              <a:rPr lang="en-US" dirty="0"/>
              <a:t>Baselines:</a:t>
            </a:r>
          </a:p>
          <a:p>
            <a:pPr lvl="1"/>
            <a:r>
              <a:rPr lang="en-US" dirty="0"/>
              <a:t>Random User (RU)</a:t>
            </a:r>
          </a:p>
          <a:p>
            <a:pPr lvl="1"/>
            <a:r>
              <a:rPr lang="en-US" dirty="0"/>
              <a:t>Oracle (OR)</a:t>
            </a:r>
          </a:p>
          <a:p>
            <a:r>
              <a:rPr lang="en-US" dirty="0"/>
              <a:t>Ours:</a:t>
            </a:r>
          </a:p>
          <a:p>
            <a:pPr lvl="1"/>
            <a:r>
              <a:rPr lang="en-US" dirty="0"/>
              <a:t>Best Available User (BAU)</a:t>
            </a:r>
          </a:p>
          <a:p>
            <a:pPr lvl="1"/>
            <a:r>
              <a:rPr lang="en-US" dirty="0"/>
              <a:t>Smallest Annotation Distance (SAD)</a:t>
            </a:r>
          </a:p>
          <a:p>
            <a:pPr lvl="1"/>
            <a:r>
              <a:rPr lang="en-US" dirty="0"/>
              <a:t>Multidimensional Annotation Scaling (MAS)</a:t>
            </a:r>
          </a:p>
          <a:p>
            <a:r>
              <a:rPr lang="en-US" dirty="0"/>
              <a:t>Sequences only (Nguyen et al 2017):</a:t>
            </a:r>
          </a:p>
          <a:p>
            <a:pPr lvl="1"/>
            <a:r>
              <a:rPr lang="en-US" dirty="0"/>
              <a:t>Token-wise Majority Vote (MV)</a:t>
            </a:r>
          </a:p>
          <a:p>
            <a:pPr lvl="1"/>
            <a:r>
              <a:rPr lang="en-US" dirty="0"/>
              <a:t>Hidden Markov Model Crowd (HMM)</a:t>
            </a:r>
          </a:p>
        </p:txBody>
      </p:sp>
      <p:sp>
        <p:nvSpPr>
          <p:cNvPr id="5" name="Slide Number Placeholder 4">
            <a:extLst>
              <a:ext uri="{FF2B5EF4-FFF2-40B4-BE49-F238E27FC236}">
                <a16:creationId xmlns:a16="http://schemas.microsoft.com/office/drawing/2014/main" id="{332689E3-6279-3549-BCC1-DC8D2C116848}"/>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292588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08B7-5FDE-F245-A3F6-E800621BDD2D}"/>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5335F13D-8505-B544-9427-91877D853C8D}"/>
              </a:ext>
            </a:extLst>
          </p:cNvPr>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5" name="Picture 4">
            <a:extLst>
              <a:ext uri="{FF2B5EF4-FFF2-40B4-BE49-F238E27FC236}">
                <a16:creationId xmlns:a16="http://schemas.microsoft.com/office/drawing/2014/main" id="{C5BFBF34-1B51-F64C-908B-2B2317CA79D1}"/>
              </a:ext>
            </a:extLst>
          </p:cNvPr>
          <p:cNvPicPr>
            <a:picLocks noChangeAspect="1"/>
          </p:cNvPicPr>
          <p:nvPr/>
        </p:nvPicPr>
        <p:blipFill>
          <a:blip r:embed="rId2"/>
          <a:stretch>
            <a:fillRect/>
          </a:stretch>
        </p:blipFill>
        <p:spPr>
          <a:xfrm>
            <a:off x="1504349" y="2428764"/>
            <a:ext cx="9183301" cy="1760271"/>
          </a:xfrm>
          <a:prstGeom prst="rect">
            <a:avLst/>
          </a:prstGeom>
        </p:spPr>
      </p:pic>
      <p:sp>
        <p:nvSpPr>
          <p:cNvPr id="6" name="Content Placeholder 2">
            <a:extLst>
              <a:ext uri="{FF2B5EF4-FFF2-40B4-BE49-F238E27FC236}">
                <a16:creationId xmlns:a16="http://schemas.microsoft.com/office/drawing/2014/main" id="{B1597988-9287-5243-9C96-D54A376CA20D}"/>
              </a:ext>
            </a:extLst>
          </p:cNvPr>
          <p:cNvSpPr txBox="1">
            <a:spLocks/>
          </p:cNvSpPr>
          <p:nvPr/>
        </p:nvSpPr>
        <p:spPr>
          <a:xfrm>
            <a:off x="1504349" y="4561579"/>
            <a:ext cx="4032525" cy="229642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Sequences:</a:t>
            </a:r>
          </a:p>
          <a:p>
            <a:pPr lvl="1"/>
            <a:r>
              <a:rPr lang="en-US" dirty="0"/>
              <a:t>Distance-based methods beat MV</a:t>
            </a:r>
          </a:p>
          <a:p>
            <a:pPr lvl="1"/>
            <a:r>
              <a:rPr lang="en-US" dirty="0"/>
              <a:t>MAS competitive with bespoke model</a:t>
            </a:r>
          </a:p>
          <a:p>
            <a:r>
              <a:rPr lang="en-US" dirty="0"/>
              <a:t>Translations</a:t>
            </a:r>
          </a:p>
          <a:p>
            <a:pPr lvl="1"/>
            <a:r>
              <a:rPr lang="en-US" dirty="0"/>
              <a:t>MAS and BAU win</a:t>
            </a:r>
            <a:endParaRPr lang="en-US" b="1" dirty="0"/>
          </a:p>
          <a:p>
            <a:endParaRPr lang="en-US" dirty="0"/>
          </a:p>
          <a:p>
            <a:pPr lvl="1"/>
            <a:endParaRPr lang="en-US" b="1" dirty="0"/>
          </a:p>
        </p:txBody>
      </p:sp>
      <p:sp>
        <p:nvSpPr>
          <p:cNvPr id="7" name="Content Placeholder 2">
            <a:extLst>
              <a:ext uri="{FF2B5EF4-FFF2-40B4-BE49-F238E27FC236}">
                <a16:creationId xmlns:a16="http://schemas.microsoft.com/office/drawing/2014/main" id="{835E88CA-F8FB-3848-B37E-6E90F0A2BDE8}"/>
              </a:ext>
            </a:extLst>
          </p:cNvPr>
          <p:cNvSpPr txBox="1">
            <a:spLocks/>
          </p:cNvSpPr>
          <p:nvPr/>
        </p:nvSpPr>
        <p:spPr>
          <a:xfrm>
            <a:off x="6655125" y="4561580"/>
            <a:ext cx="4032525" cy="147099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Parsers and Rankings</a:t>
            </a:r>
          </a:p>
          <a:p>
            <a:pPr lvl="1"/>
            <a:r>
              <a:rPr lang="en-US" dirty="0"/>
              <a:t>MAS wins</a:t>
            </a:r>
            <a:endParaRPr lang="en-US" b="1" dirty="0"/>
          </a:p>
        </p:txBody>
      </p:sp>
    </p:spTree>
    <p:extLst>
      <p:ext uri="{BB962C8B-B14F-4D97-AF65-F5344CB8AC3E}">
        <p14:creationId xmlns:p14="http://schemas.microsoft.com/office/powerpoint/2010/main" val="203065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F779-B6A7-FF43-9850-83F56738E2B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3471EDF-0245-9A43-9E5C-5A9C806EDF0C}"/>
              </a:ext>
            </a:extLst>
          </p:cNvPr>
          <p:cNvSpPr>
            <a:spLocks noGrp="1"/>
          </p:cNvSpPr>
          <p:nvPr>
            <p:ph idx="1"/>
          </p:nvPr>
        </p:nvSpPr>
        <p:spPr/>
        <p:txBody>
          <a:bodyPr/>
          <a:lstStyle/>
          <a:p>
            <a:r>
              <a:rPr lang="en-US" dirty="0"/>
              <a:t>Goal: general-purpose probabilistic model to aggregate complex annotations</a:t>
            </a:r>
          </a:p>
          <a:p>
            <a:pPr lvl="1"/>
            <a:r>
              <a:rPr lang="en-US" dirty="0"/>
              <a:t>Categorical-based methods insufficient</a:t>
            </a:r>
          </a:p>
          <a:p>
            <a:pPr lvl="1"/>
            <a:r>
              <a:rPr lang="en-US" dirty="0"/>
              <a:t>Bespoke models difficult to design for new annotation types</a:t>
            </a:r>
          </a:p>
          <a:p>
            <a:r>
              <a:rPr lang="en-US" dirty="0"/>
              <a:t>Solution: Model annotation </a:t>
            </a:r>
            <a:r>
              <a:rPr lang="en-US" i="1" dirty="0"/>
              <a:t>distances</a:t>
            </a:r>
            <a:r>
              <a:rPr lang="en-US" dirty="0"/>
              <a:t> via task-specific distance functions</a:t>
            </a:r>
          </a:p>
          <a:p>
            <a:pPr lvl="1"/>
            <a:r>
              <a:rPr lang="en-US" dirty="0"/>
              <a:t>Transforms problem into general-purpose variable space</a:t>
            </a:r>
          </a:p>
          <a:p>
            <a:r>
              <a:rPr lang="en-US" dirty="0"/>
              <a:t>Multi-dimensional Annotation Scaling allows </a:t>
            </a:r>
            <a:r>
              <a:rPr lang="en-US" dirty="0" err="1"/>
              <a:t>Dawid</a:t>
            </a:r>
            <a:r>
              <a:rPr lang="en-US" dirty="0"/>
              <a:t>-Skene-like aggregation</a:t>
            </a:r>
          </a:p>
          <a:p>
            <a:pPr lvl="1"/>
            <a:r>
              <a:rPr lang="en-US" dirty="0"/>
              <a:t>Weighted voting with inferred annotator reliability</a:t>
            </a:r>
          </a:p>
        </p:txBody>
      </p:sp>
      <p:sp>
        <p:nvSpPr>
          <p:cNvPr id="5" name="Slide Number Placeholder 4">
            <a:extLst>
              <a:ext uri="{FF2B5EF4-FFF2-40B4-BE49-F238E27FC236}">
                <a16:creationId xmlns:a16="http://schemas.microsoft.com/office/drawing/2014/main" id="{BBFB389C-54A7-EC49-9A35-6E5802DEEABD}"/>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269483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D1BA-1C23-7649-A41D-98512CEDD081}"/>
              </a:ext>
            </a:extLst>
          </p:cNvPr>
          <p:cNvSpPr>
            <a:spLocks noGrp="1"/>
          </p:cNvSpPr>
          <p:nvPr>
            <p:ph type="title"/>
          </p:nvPr>
        </p:nvSpPr>
        <p:spPr/>
        <p:txBody>
          <a:bodyPr/>
          <a:lstStyle/>
          <a:p>
            <a:r>
              <a:rPr lang="en-US" dirty="0"/>
              <a:t>Future and Ongoing Work</a:t>
            </a:r>
          </a:p>
        </p:txBody>
      </p:sp>
      <p:sp>
        <p:nvSpPr>
          <p:cNvPr id="3" name="Content Placeholder 2">
            <a:extLst>
              <a:ext uri="{FF2B5EF4-FFF2-40B4-BE49-F238E27FC236}">
                <a16:creationId xmlns:a16="http://schemas.microsoft.com/office/drawing/2014/main" id="{E724A391-4D40-3D4A-A133-0C4829702909}"/>
              </a:ext>
            </a:extLst>
          </p:cNvPr>
          <p:cNvSpPr>
            <a:spLocks noGrp="1"/>
          </p:cNvSpPr>
          <p:nvPr>
            <p:ph idx="1"/>
          </p:nvPr>
        </p:nvSpPr>
        <p:spPr>
          <a:xfrm>
            <a:off x="2231136" y="2638044"/>
            <a:ext cx="7729728" cy="4067556"/>
          </a:xfrm>
        </p:spPr>
        <p:txBody>
          <a:bodyPr/>
          <a:lstStyle/>
          <a:p>
            <a:r>
              <a:rPr lang="en-US" dirty="0"/>
              <a:t>Big picture: what is everything needed to support complex crowd-sourcing?</a:t>
            </a:r>
          </a:p>
          <a:p>
            <a:pPr lvl="1"/>
            <a:r>
              <a:rPr lang="en-US" dirty="0"/>
              <a:t>Integration with other quality-control mechanisms</a:t>
            </a:r>
          </a:p>
          <a:p>
            <a:pPr lvl="1"/>
            <a:r>
              <a:rPr lang="en-US" dirty="0">
                <a:solidFill>
                  <a:srgbClr val="FF0000"/>
                </a:solidFill>
              </a:rPr>
              <a:t>Semi-supervised learning</a:t>
            </a:r>
          </a:p>
          <a:p>
            <a:pPr lvl="1"/>
            <a:r>
              <a:rPr lang="en-US" dirty="0"/>
              <a:t>Dynamic (online) collection – how to measure value of uncertainty reduction</a:t>
            </a:r>
          </a:p>
          <a:p>
            <a:pPr lvl="1"/>
            <a:r>
              <a:rPr lang="en-US" dirty="0"/>
              <a:t>Complex merge functions (not just winner take all)</a:t>
            </a:r>
          </a:p>
          <a:p>
            <a:pPr lvl="1"/>
            <a:r>
              <a:rPr lang="en-US" dirty="0"/>
              <a:t>Learning difficult tasks over time </a:t>
            </a:r>
          </a:p>
          <a:p>
            <a:pPr lvl="1"/>
            <a:r>
              <a:rPr lang="en-US" dirty="0"/>
              <a:t>Extend proposed model from distances to similarities</a:t>
            </a:r>
          </a:p>
          <a:p>
            <a:pPr lvl="1"/>
            <a:r>
              <a:rPr lang="en-US" dirty="0">
                <a:solidFill>
                  <a:srgbClr val="FF0000"/>
                </a:solidFill>
              </a:rPr>
              <a:t>Partial-credit scoring of annotations</a:t>
            </a:r>
          </a:p>
        </p:txBody>
      </p:sp>
      <p:sp>
        <p:nvSpPr>
          <p:cNvPr id="5" name="Slide Number Placeholder 4">
            <a:extLst>
              <a:ext uri="{FF2B5EF4-FFF2-40B4-BE49-F238E27FC236}">
                <a16:creationId xmlns:a16="http://schemas.microsoft.com/office/drawing/2014/main" id="{A6177469-3046-2246-866B-D91DDB86284A}"/>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123897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9051-26B5-1B45-8625-B1E306CB61E5}"/>
              </a:ext>
            </a:extLst>
          </p:cNvPr>
          <p:cNvSpPr>
            <a:spLocks noGrp="1"/>
          </p:cNvSpPr>
          <p:nvPr>
            <p:ph type="ctrTitle"/>
          </p:nvPr>
        </p:nvSpPr>
        <p:spPr/>
        <p:txBody>
          <a:bodyPr/>
          <a:lstStyle/>
          <a:p>
            <a:r>
              <a:rPr lang="en-US" dirty="0"/>
              <a:t>Background</a:t>
            </a:r>
          </a:p>
        </p:txBody>
      </p:sp>
      <p:sp>
        <p:nvSpPr>
          <p:cNvPr id="3" name="Subtitle 2">
            <a:extLst>
              <a:ext uri="{FF2B5EF4-FFF2-40B4-BE49-F238E27FC236}">
                <a16:creationId xmlns:a16="http://schemas.microsoft.com/office/drawing/2014/main" id="{12FF910E-4761-B343-AE9A-0374E4A1353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6399296-2870-0D4F-8F29-063D3ED0E6E3}"/>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06666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1CBD-8B15-364D-9305-B7A716246565}"/>
              </a:ext>
            </a:extLst>
          </p:cNvPr>
          <p:cNvSpPr>
            <a:spLocks noGrp="1"/>
          </p:cNvSpPr>
          <p:nvPr>
            <p:ph type="title"/>
          </p:nvPr>
        </p:nvSpPr>
        <p:spPr/>
        <p:txBody>
          <a:bodyPr/>
          <a:lstStyle/>
          <a:p>
            <a:r>
              <a:rPr lang="en-US" dirty="0"/>
              <a:t>ANNOTATION AGGREGATION</a:t>
            </a:r>
          </a:p>
        </p:txBody>
      </p:sp>
      <p:sp>
        <p:nvSpPr>
          <p:cNvPr id="3" name="Content Placeholder 2">
            <a:extLst>
              <a:ext uri="{FF2B5EF4-FFF2-40B4-BE49-F238E27FC236}">
                <a16:creationId xmlns:a16="http://schemas.microsoft.com/office/drawing/2014/main" id="{44ECEB5E-E06F-9049-93A9-F7F260D060AD}"/>
              </a:ext>
            </a:extLst>
          </p:cNvPr>
          <p:cNvSpPr>
            <a:spLocks noGrp="1"/>
          </p:cNvSpPr>
          <p:nvPr>
            <p:ph sz="half" idx="1"/>
          </p:nvPr>
        </p:nvSpPr>
        <p:spPr>
          <a:xfrm>
            <a:off x="1581912" y="2638044"/>
            <a:ext cx="4271771" cy="4219956"/>
          </a:xfrm>
        </p:spPr>
        <p:txBody>
          <a:bodyPr/>
          <a:lstStyle/>
          <a:p>
            <a:pPr marL="0" indent="0">
              <a:buNone/>
            </a:pPr>
            <a:r>
              <a:rPr lang="en-US" b="1" dirty="0"/>
              <a:t>DATA SPECIFICATION</a:t>
            </a:r>
          </a:p>
          <a:p>
            <a:r>
              <a:rPr lang="en-US" dirty="0"/>
              <a:t>Workers (Users, Annotators)</a:t>
            </a:r>
          </a:p>
          <a:p>
            <a:r>
              <a:rPr lang="en-US" dirty="0"/>
              <a:t>Items</a:t>
            </a:r>
          </a:p>
          <a:p>
            <a:pPr lvl="1"/>
            <a:r>
              <a:rPr lang="en-US" dirty="0"/>
              <a:t>Unobserved truth (gold value)</a:t>
            </a:r>
          </a:p>
          <a:p>
            <a:pPr lvl="1"/>
            <a:r>
              <a:rPr lang="en-US" dirty="0"/>
              <a:t>Assumed to be </a:t>
            </a:r>
            <a:r>
              <a:rPr lang="en-US" i="1" dirty="0"/>
              <a:t>objective</a:t>
            </a:r>
            <a:r>
              <a:rPr lang="en-US" dirty="0"/>
              <a:t> not </a:t>
            </a:r>
            <a:r>
              <a:rPr lang="en-US" i="1" dirty="0"/>
              <a:t>subjective</a:t>
            </a:r>
          </a:p>
          <a:p>
            <a:r>
              <a:rPr lang="en-US" dirty="0"/>
              <a:t>Annotations (Labels)</a:t>
            </a:r>
          </a:p>
          <a:p>
            <a:pPr lvl="1"/>
            <a:r>
              <a:rPr lang="en-US" dirty="0"/>
              <a:t>At least one per item</a:t>
            </a:r>
          </a:p>
          <a:p>
            <a:pPr lvl="1"/>
            <a:r>
              <a:rPr lang="en-US" dirty="0"/>
              <a:t>At most #workers per item</a:t>
            </a:r>
          </a:p>
        </p:txBody>
      </p:sp>
      <p:sp>
        <p:nvSpPr>
          <p:cNvPr id="6" name="Slide Number Placeholder 5">
            <a:extLst>
              <a:ext uri="{FF2B5EF4-FFF2-40B4-BE49-F238E27FC236}">
                <a16:creationId xmlns:a16="http://schemas.microsoft.com/office/drawing/2014/main" id="{31A2F8D0-E67F-6B43-BAB3-696D8E3FB36C}"/>
              </a:ext>
            </a:extLst>
          </p:cNvPr>
          <p:cNvSpPr>
            <a:spLocks noGrp="1"/>
          </p:cNvSpPr>
          <p:nvPr>
            <p:ph type="sldNum" sz="quarter" idx="12"/>
          </p:nvPr>
        </p:nvSpPr>
        <p:spPr/>
        <p:txBody>
          <a:bodyPr/>
          <a:lstStyle/>
          <a:p>
            <a:fld id="{8A7A6979-0714-4377-B894-6BE4C2D6E202}" type="slidenum">
              <a:rPr lang="en-US" smtClean="0"/>
              <a:t>4</a:t>
            </a:fld>
            <a:endParaRPr lang="en-US" dirty="0"/>
          </a:p>
        </p:txBody>
      </p:sp>
      <p:sp>
        <p:nvSpPr>
          <p:cNvPr id="15" name="Content Placeholder 2">
            <a:extLst>
              <a:ext uri="{FF2B5EF4-FFF2-40B4-BE49-F238E27FC236}">
                <a16:creationId xmlns:a16="http://schemas.microsoft.com/office/drawing/2014/main" id="{D00BEE11-418E-5843-9C69-7E8DA87A04D4}"/>
              </a:ext>
            </a:extLst>
          </p:cNvPr>
          <p:cNvSpPr txBox="1">
            <a:spLocks/>
          </p:cNvSpPr>
          <p:nvPr/>
        </p:nvSpPr>
        <p:spPr>
          <a:xfrm>
            <a:off x="6096000" y="2638043"/>
            <a:ext cx="4662922" cy="44082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t>QUALITY CONTROL</a:t>
            </a:r>
          </a:p>
          <a:p>
            <a:r>
              <a:rPr lang="en-US" dirty="0"/>
              <a:t>Measuring consensus</a:t>
            </a:r>
          </a:p>
          <a:p>
            <a:pPr lvl="1"/>
            <a:r>
              <a:rPr lang="en-US" dirty="0"/>
              <a:t>Majority vote</a:t>
            </a:r>
          </a:p>
          <a:p>
            <a:r>
              <a:rPr lang="en-US" dirty="0"/>
              <a:t>Measuring worker reliability</a:t>
            </a:r>
          </a:p>
          <a:p>
            <a:pPr lvl="1"/>
            <a:r>
              <a:rPr lang="en-US" dirty="0"/>
              <a:t>“Honeypot” questions</a:t>
            </a:r>
          </a:p>
          <a:p>
            <a:r>
              <a:rPr lang="en-US" b="1" dirty="0"/>
              <a:t>Aggregation Models</a:t>
            </a:r>
          </a:p>
          <a:p>
            <a:pPr lvl="1"/>
            <a:r>
              <a:rPr lang="en-US" dirty="0" err="1"/>
              <a:t>Dawid</a:t>
            </a:r>
            <a:r>
              <a:rPr lang="en-US" dirty="0"/>
              <a:t>-Skene (1979): consensus and reliability</a:t>
            </a:r>
          </a:p>
          <a:p>
            <a:pPr lvl="1"/>
            <a:r>
              <a:rPr lang="en-US" dirty="0" err="1"/>
              <a:t>ZenCrowd</a:t>
            </a:r>
            <a:r>
              <a:rPr lang="en-US" dirty="0"/>
              <a:t> (</a:t>
            </a:r>
            <a:r>
              <a:rPr lang="en-US" dirty="0" err="1"/>
              <a:t>Demartini</a:t>
            </a:r>
            <a:r>
              <a:rPr lang="en-US" dirty="0"/>
              <a:t> et al 2012)</a:t>
            </a:r>
          </a:p>
          <a:p>
            <a:pPr lvl="1"/>
            <a:r>
              <a:rPr lang="en-US" dirty="0"/>
              <a:t>GLAD: consensus, reliability, and difficulty</a:t>
            </a:r>
            <a:br>
              <a:rPr lang="en-US" dirty="0"/>
            </a:br>
            <a:r>
              <a:rPr lang="en-US" dirty="0"/>
              <a:t>(Whitehill et al 2009) </a:t>
            </a:r>
          </a:p>
        </p:txBody>
      </p:sp>
    </p:spTree>
    <p:extLst>
      <p:ext uri="{BB962C8B-B14F-4D97-AF65-F5344CB8AC3E}">
        <p14:creationId xmlns:p14="http://schemas.microsoft.com/office/powerpoint/2010/main" val="94862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46C7-C76D-F043-8467-2C27456F793B}"/>
              </a:ext>
            </a:extLst>
          </p:cNvPr>
          <p:cNvSpPr>
            <a:spLocks noGrp="1"/>
          </p:cNvSpPr>
          <p:nvPr>
            <p:ph type="title"/>
          </p:nvPr>
        </p:nvSpPr>
        <p:spPr/>
        <p:txBody>
          <a:bodyPr/>
          <a:lstStyle/>
          <a:p>
            <a:r>
              <a:rPr lang="en-US" dirty="0"/>
              <a:t>Aggregation Models</a:t>
            </a:r>
          </a:p>
        </p:txBody>
      </p:sp>
      <p:sp>
        <p:nvSpPr>
          <p:cNvPr id="3" name="Content Placeholder 2">
            <a:extLst>
              <a:ext uri="{FF2B5EF4-FFF2-40B4-BE49-F238E27FC236}">
                <a16:creationId xmlns:a16="http://schemas.microsoft.com/office/drawing/2014/main" id="{70CFF2B4-79FA-854B-8586-C07AE1980029}"/>
              </a:ext>
            </a:extLst>
          </p:cNvPr>
          <p:cNvSpPr>
            <a:spLocks noGrp="1"/>
          </p:cNvSpPr>
          <p:nvPr>
            <p:ph sz="half" idx="1"/>
          </p:nvPr>
        </p:nvSpPr>
        <p:spPr>
          <a:xfrm>
            <a:off x="1581912" y="2638044"/>
            <a:ext cx="4271771" cy="4219956"/>
          </a:xfrm>
        </p:spPr>
        <p:txBody>
          <a:bodyPr>
            <a:normAutofit/>
          </a:bodyPr>
          <a:lstStyle/>
          <a:p>
            <a:r>
              <a:rPr lang="en-US" dirty="0"/>
              <a:t>Probabilistic models</a:t>
            </a:r>
          </a:p>
          <a:p>
            <a:pPr lvl="1"/>
            <a:r>
              <a:rPr lang="en-US" dirty="0"/>
              <a:t>Annotation data as noisy measurement</a:t>
            </a:r>
          </a:p>
          <a:p>
            <a:pPr lvl="1"/>
            <a:r>
              <a:rPr lang="en-US" dirty="0"/>
              <a:t>Maximize probability of observed data, given unknowns</a:t>
            </a:r>
          </a:p>
          <a:p>
            <a:r>
              <a:rPr lang="en-US" dirty="0"/>
              <a:t>Goals include identification of:</a:t>
            </a:r>
          </a:p>
          <a:p>
            <a:pPr lvl="1"/>
            <a:r>
              <a:rPr lang="en-US" dirty="0"/>
              <a:t>Gold labels</a:t>
            </a:r>
          </a:p>
          <a:p>
            <a:pPr lvl="1"/>
            <a:r>
              <a:rPr lang="en-US" dirty="0"/>
              <a:t>Annotator reliability</a:t>
            </a:r>
          </a:p>
          <a:p>
            <a:pPr lvl="1"/>
            <a:r>
              <a:rPr lang="en-US" dirty="0"/>
              <a:t>Item difficulty</a:t>
            </a:r>
          </a:p>
          <a:p>
            <a:r>
              <a:rPr lang="en-US" dirty="0"/>
              <a:t>Learn joint distribution of parameters</a:t>
            </a:r>
          </a:p>
          <a:p>
            <a:pPr marL="0" indent="0">
              <a:buNone/>
            </a:pP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14502D9-7234-0448-A9EC-31A25AD140E9}"/>
                  </a:ext>
                </a:extLst>
              </p:cNvPr>
              <p:cNvSpPr>
                <a:spLocks noGrp="1"/>
              </p:cNvSpPr>
              <p:nvPr>
                <p:ph sz="half" idx="2"/>
              </p:nvPr>
            </p:nvSpPr>
            <p:spPr/>
            <p:txBody>
              <a:bodyPr>
                <a:normAutofit/>
              </a:bodyPr>
              <a:lstStyle/>
              <a:p>
                <a:pPr marL="0" indent="0">
                  <a:buNone/>
                </a:pPr>
                <a:r>
                  <a:rPr lang="en-US" b="1" dirty="0"/>
                  <a:t>Observed</a:t>
                </a:r>
                <a:r>
                  <a:rPr lang="en-US" dirty="0"/>
                  <a:t>: Label L, Worker u, Item </a:t>
                </a:r>
                <a:r>
                  <a:rPr lang="en-US" dirty="0" err="1"/>
                  <a:t>i</a:t>
                </a:r>
                <a:endParaRPr lang="en-US" dirty="0"/>
              </a:p>
              <a:p>
                <a:pPr marL="0" indent="0">
                  <a:buNone/>
                </a:pPr>
                <a:r>
                  <a:rPr lang="en-US" b="1" dirty="0"/>
                  <a:t>Unobserved</a:t>
                </a:r>
                <a:r>
                  <a:rPr lang="en-US" dirty="0"/>
                  <a:t>: Gold g, Latent parameters </a:t>
                </a:r>
                <a14:m>
                  <m:oMath xmlns:m="http://schemas.openxmlformats.org/officeDocument/2006/math">
                    <m:r>
                      <a:rPr lang="en-US" i="1">
                        <a:latin typeface="Cambria Math" panose="02040503050406030204" pitchFamily="18" charset="0"/>
                        <a:ea typeface="Cambria Math" panose="02040503050406030204" pitchFamily="18" charset="0"/>
                      </a:rPr>
                      <m:t>𝜃</m:t>
                    </m:r>
                  </m:oMath>
                </a14:m>
                <a:endParaRPr lang="en-US" dirty="0"/>
              </a:p>
              <a:p>
                <a:pPr marL="0" indent="0">
                  <a:buNone/>
                </a:pPr>
                <a:r>
                  <a:rPr lang="en-US" sz="3200" i="1" dirty="0"/>
                  <a:t>P</a:t>
                </a:r>
                <a:r>
                  <a:rPr lang="en-US" sz="3200" dirty="0"/>
                  <a:t>(L</a:t>
                </a:r>
                <a:r>
                  <a:rPr lang="en-US" sz="3200" baseline="-25000" dirty="0"/>
                  <a:t>ui </a:t>
                </a:r>
                <a:r>
                  <a:rPr lang="en-US" sz="3200" dirty="0"/>
                  <a:t>| </a:t>
                </a:r>
                <a:r>
                  <a:rPr lang="en-US" sz="3200" dirty="0" err="1"/>
                  <a:t>g</a:t>
                </a:r>
                <a:r>
                  <a:rPr lang="en-US" sz="3200" baseline="-25000" dirty="0" err="1"/>
                  <a:t>i</a:t>
                </a:r>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𝜃</m:t>
                    </m:r>
                  </m:oMath>
                </a14:m>
                <a:r>
                  <a:rPr lang="en-US" sz="3200" baseline="-25000" dirty="0"/>
                  <a:t>u</a:t>
                </a:r>
                <a:r>
                  <a:rPr lang="en-US" sz="3200" dirty="0"/>
                  <a:t>, </a:t>
                </a:r>
                <a14:m>
                  <m:oMath xmlns:m="http://schemas.openxmlformats.org/officeDocument/2006/math">
                    <m:r>
                      <a:rPr lang="en-US" sz="3200" i="1">
                        <a:latin typeface="Cambria Math" panose="02040503050406030204" pitchFamily="18" charset="0"/>
                        <a:ea typeface="Cambria Math" panose="02040503050406030204" pitchFamily="18" charset="0"/>
                      </a:rPr>
                      <m:t>𝜃</m:t>
                    </m:r>
                  </m:oMath>
                </a14:m>
                <a:r>
                  <a:rPr lang="en-US" sz="3200" baseline="-25000" dirty="0" err="1"/>
                  <a:t>i</a:t>
                </a:r>
                <a:r>
                  <a:rPr lang="en-US" sz="3200" dirty="0"/>
                  <a:t>, …)</a:t>
                </a:r>
                <a:br>
                  <a:rPr lang="en-US" sz="3200" dirty="0"/>
                </a:br>
                <a:endParaRPr lang="en-US" i="1" baseline="-25000" dirty="0"/>
              </a:p>
            </p:txBody>
          </p:sp>
        </mc:Choice>
        <mc:Fallback xmlns="">
          <p:sp>
            <p:nvSpPr>
              <p:cNvPr id="4" name="Content Placeholder 3">
                <a:extLst>
                  <a:ext uri="{FF2B5EF4-FFF2-40B4-BE49-F238E27FC236}">
                    <a16:creationId xmlns:a16="http://schemas.microsoft.com/office/drawing/2014/main" id="{B14502D9-7234-0448-A9EC-31A25AD140E9}"/>
                  </a:ext>
                </a:extLst>
              </p:cNvPr>
              <p:cNvSpPr>
                <a:spLocks noGrp="1" noRot="1" noChangeAspect="1" noMove="1" noResize="1" noEditPoints="1" noAdjustHandles="1" noChangeArrowheads="1" noChangeShapeType="1" noTextEdit="1"/>
              </p:cNvSpPr>
              <p:nvPr>
                <p:ph sz="half" idx="2"/>
              </p:nvPr>
            </p:nvSpPr>
            <p:spPr>
              <a:blipFill>
                <a:blip r:embed="rId3"/>
                <a:stretch>
                  <a:fillRect l="-3264" t="-81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4DA2B201-CFEA-EC49-8335-105D2C2BDAF0}"/>
              </a:ext>
            </a:extLst>
          </p:cNvPr>
          <p:cNvSpPr>
            <a:spLocks noGrp="1"/>
          </p:cNvSpPr>
          <p:nvPr>
            <p:ph type="sldNum" sz="quarter" idx="12"/>
          </p:nvPr>
        </p:nvSpPr>
        <p:spPr/>
        <p:txBody>
          <a:bodyPr/>
          <a:lstStyle/>
          <a:p>
            <a:fld id="{8A7A6979-0714-4377-B894-6BE4C2D6E202}" type="slidenum">
              <a:rPr lang="en-US" smtClean="0"/>
              <a:t>5</a:t>
            </a:fld>
            <a:endParaRPr lang="en-US" dirty="0"/>
          </a:p>
        </p:txBody>
      </p:sp>
      <p:sp>
        <p:nvSpPr>
          <p:cNvPr id="11" name="Slide Number Placeholder 5">
            <a:extLst>
              <a:ext uri="{FF2B5EF4-FFF2-40B4-BE49-F238E27FC236}">
                <a16:creationId xmlns:a16="http://schemas.microsoft.com/office/drawing/2014/main" id="{24A3B780-EFDF-814D-8974-8867915DE031}"/>
              </a:ext>
            </a:extLst>
          </p:cNvPr>
          <p:cNvSpPr txBox="1">
            <a:spLocks/>
          </p:cNvSpPr>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95932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6B96-9586-7F4C-9560-0E4756D7735E}"/>
              </a:ext>
            </a:extLst>
          </p:cNvPr>
          <p:cNvSpPr>
            <a:spLocks noGrp="1"/>
          </p:cNvSpPr>
          <p:nvPr>
            <p:ph type="title"/>
          </p:nvPr>
        </p:nvSpPr>
        <p:spPr/>
        <p:txBody>
          <a:bodyPr/>
          <a:lstStyle/>
          <a:p>
            <a:r>
              <a:rPr lang="en-US" dirty="0"/>
              <a:t>From Simple to Complex Labels</a:t>
            </a:r>
          </a:p>
        </p:txBody>
      </p:sp>
      <p:sp>
        <p:nvSpPr>
          <p:cNvPr id="3" name="Content Placeholder 2">
            <a:extLst>
              <a:ext uri="{FF2B5EF4-FFF2-40B4-BE49-F238E27FC236}">
                <a16:creationId xmlns:a16="http://schemas.microsoft.com/office/drawing/2014/main" id="{DE01A31D-2DC5-B044-BF1A-F6BE8BB222B9}"/>
              </a:ext>
            </a:extLst>
          </p:cNvPr>
          <p:cNvSpPr>
            <a:spLocks noGrp="1"/>
          </p:cNvSpPr>
          <p:nvPr>
            <p:ph sz="half" idx="1"/>
          </p:nvPr>
        </p:nvSpPr>
        <p:spPr/>
        <p:txBody>
          <a:bodyPr>
            <a:normAutofit/>
          </a:bodyPr>
          <a:lstStyle/>
          <a:p>
            <a:pPr marL="0" indent="0">
              <a:buNone/>
            </a:pPr>
            <a:r>
              <a:rPr lang="en-US" b="1" dirty="0"/>
              <a:t>SIMPLE LABELS EXAMPLES</a:t>
            </a:r>
          </a:p>
          <a:p>
            <a:r>
              <a:rPr lang="en-US" dirty="0"/>
              <a:t>Label sentiment of text</a:t>
            </a:r>
          </a:p>
          <a:p>
            <a:r>
              <a:rPr lang="en-US" dirty="0"/>
              <a:t>Classify object in image</a:t>
            </a:r>
          </a:p>
          <a:p>
            <a:r>
              <a:rPr lang="en-US" dirty="0"/>
              <a:t>Label spam email</a:t>
            </a:r>
          </a:p>
          <a:p>
            <a:r>
              <a:rPr lang="en-US" dirty="0"/>
              <a:t>Judge relevance of search results</a:t>
            </a:r>
          </a:p>
          <a:p>
            <a:r>
              <a:rPr lang="en-US" dirty="0"/>
              <a:t>Categorize medical conditions</a:t>
            </a:r>
          </a:p>
        </p:txBody>
      </p:sp>
      <p:sp>
        <p:nvSpPr>
          <p:cNvPr id="4" name="Content Placeholder 3">
            <a:extLst>
              <a:ext uri="{FF2B5EF4-FFF2-40B4-BE49-F238E27FC236}">
                <a16:creationId xmlns:a16="http://schemas.microsoft.com/office/drawing/2014/main" id="{B96E3B97-E89C-D24B-8E07-27435B4069A7}"/>
              </a:ext>
            </a:extLst>
          </p:cNvPr>
          <p:cNvSpPr>
            <a:spLocks noGrp="1"/>
          </p:cNvSpPr>
          <p:nvPr>
            <p:ph sz="half" idx="2"/>
          </p:nvPr>
        </p:nvSpPr>
        <p:spPr>
          <a:xfrm>
            <a:off x="6338315" y="2638044"/>
            <a:ext cx="4270247" cy="4421662"/>
          </a:xfrm>
        </p:spPr>
        <p:txBody>
          <a:bodyPr>
            <a:normAutofit/>
          </a:bodyPr>
          <a:lstStyle/>
          <a:p>
            <a:pPr marL="0" indent="0">
              <a:buNone/>
            </a:pPr>
            <a:r>
              <a:rPr lang="en-US" b="1" dirty="0"/>
              <a:t>MORE COMPLEX ANNOTATIONS?</a:t>
            </a:r>
          </a:p>
        </p:txBody>
      </p:sp>
      <p:sp>
        <p:nvSpPr>
          <p:cNvPr id="5" name="Slide Number Placeholder 4">
            <a:extLst>
              <a:ext uri="{FF2B5EF4-FFF2-40B4-BE49-F238E27FC236}">
                <a16:creationId xmlns:a16="http://schemas.microsoft.com/office/drawing/2014/main" id="{F9B2F6AE-33FC-8545-9FD5-0DF4F3708977}"/>
              </a:ext>
            </a:extLst>
          </p:cNvPr>
          <p:cNvSpPr>
            <a:spLocks noGrp="1"/>
          </p:cNvSpPr>
          <p:nvPr>
            <p:ph type="sldNum" sz="quarter" idx="12"/>
          </p:nvPr>
        </p:nvSpPr>
        <p:spPr/>
        <p:txBody>
          <a:bodyPr/>
          <a:lstStyle/>
          <a:p>
            <a:fld id="{8A7A6979-0714-4377-B894-6BE4C2D6E202}" type="slidenum">
              <a:rPr lang="en-US" smtClean="0"/>
              <a:t>6</a:t>
            </a:fld>
            <a:endParaRPr lang="en-US" dirty="0"/>
          </a:p>
        </p:txBody>
      </p:sp>
    </p:spTree>
    <p:extLst>
      <p:ext uri="{BB962C8B-B14F-4D97-AF65-F5344CB8AC3E}">
        <p14:creationId xmlns:p14="http://schemas.microsoft.com/office/powerpoint/2010/main" val="40242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C389-06CA-B04D-A2C7-3938C429C610}"/>
              </a:ext>
            </a:extLst>
          </p:cNvPr>
          <p:cNvSpPr>
            <a:spLocks noGrp="1"/>
          </p:cNvSpPr>
          <p:nvPr>
            <p:ph type="title"/>
          </p:nvPr>
        </p:nvSpPr>
        <p:spPr/>
        <p:txBody>
          <a:bodyPr/>
          <a:lstStyle/>
          <a:p>
            <a:r>
              <a:rPr lang="en-US" dirty="0"/>
              <a:t>Examples of Free-Text Complex Annotations</a:t>
            </a:r>
          </a:p>
        </p:txBody>
      </p:sp>
      <p:sp>
        <p:nvSpPr>
          <p:cNvPr id="4" name="Content Placeholder 3">
            <a:extLst>
              <a:ext uri="{FF2B5EF4-FFF2-40B4-BE49-F238E27FC236}">
                <a16:creationId xmlns:a16="http://schemas.microsoft.com/office/drawing/2014/main" id="{5049C069-398C-2743-A473-94D10002CAA4}"/>
              </a:ext>
            </a:extLst>
          </p:cNvPr>
          <p:cNvSpPr>
            <a:spLocks noGrp="1"/>
          </p:cNvSpPr>
          <p:nvPr>
            <p:ph sz="half" idx="1"/>
          </p:nvPr>
        </p:nvSpPr>
        <p:spPr/>
        <p:txBody>
          <a:bodyPr/>
          <a:lstStyle/>
          <a:p>
            <a:pPr marL="0" indent="0">
              <a:buNone/>
            </a:pPr>
            <a:r>
              <a:rPr lang="en-US" b="1" dirty="0"/>
              <a:t>FREE TEXT RESPONSE</a:t>
            </a:r>
          </a:p>
          <a:p>
            <a:r>
              <a:rPr lang="en-US" dirty="0"/>
              <a:t>Translation</a:t>
            </a:r>
          </a:p>
          <a:p>
            <a:r>
              <a:rPr lang="en-US" dirty="0"/>
              <a:t>Transcription</a:t>
            </a:r>
          </a:p>
          <a:p>
            <a:r>
              <a:rPr lang="en-US" dirty="0"/>
              <a:t>Summarization</a:t>
            </a:r>
          </a:p>
          <a:p>
            <a:r>
              <a:rPr lang="en-US" dirty="0"/>
              <a:t>Image captioning</a:t>
            </a:r>
          </a:p>
          <a:p>
            <a:r>
              <a:rPr lang="en-US" dirty="0"/>
              <a:t>Rationales</a:t>
            </a:r>
          </a:p>
        </p:txBody>
      </p:sp>
      <p:pic>
        <p:nvPicPr>
          <p:cNvPr id="7" name="Content Placeholder 6" descr="A screenshot of a cell phone&#10;&#10;Description automatically generated">
            <a:extLst>
              <a:ext uri="{FF2B5EF4-FFF2-40B4-BE49-F238E27FC236}">
                <a16:creationId xmlns:a16="http://schemas.microsoft.com/office/drawing/2014/main" id="{A76229BD-F3A0-D543-8144-12DC5B445EBB}"/>
              </a:ext>
            </a:extLst>
          </p:cNvPr>
          <p:cNvPicPr>
            <a:picLocks noGrp="1" noChangeAspect="1"/>
          </p:cNvPicPr>
          <p:nvPr>
            <p:ph sz="half" idx="2"/>
          </p:nvPr>
        </p:nvPicPr>
        <p:blipFill>
          <a:blip r:embed="rId3"/>
          <a:stretch>
            <a:fillRect/>
          </a:stretch>
        </p:blipFill>
        <p:spPr>
          <a:xfrm>
            <a:off x="5012739" y="2546335"/>
            <a:ext cx="6111943" cy="814005"/>
          </a:xfrm>
        </p:spPr>
      </p:pic>
      <p:grpSp>
        <p:nvGrpSpPr>
          <p:cNvPr id="3" name="Group 2">
            <a:extLst>
              <a:ext uri="{FF2B5EF4-FFF2-40B4-BE49-F238E27FC236}">
                <a16:creationId xmlns:a16="http://schemas.microsoft.com/office/drawing/2014/main" id="{734FA18E-851D-EC4C-999F-F62E8D27812F}"/>
              </a:ext>
            </a:extLst>
          </p:cNvPr>
          <p:cNvGrpSpPr/>
          <p:nvPr/>
        </p:nvGrpSpPr>
        <p:grpSpPr>
          <a:xfrm>
            <a:off x="5012739" y="3997103"/>
            <a:ext cx="5679560" cy="2770722"/>
            <a:chOff x="5038865" y="3437969"/>
            <a:chExt cx="6194154" cy="2857501"/>
          </a:xfrm>
        </p:grpSpPr>
        <p:pic>
          <p:nvPicPr>
            <p:cNvPr id="8" name="Picture 7">
              <a:extLst>
                <a:ext uri="{FF2B5EF4-FFF2-40B4-BE49-F238E27FC236}">
                  <a16:creationId xmlns:a16="http://schemas.microsoft.com/office/drawing/2014/main" id="{E91363A7-5522-3245-9D14-D934266B0FF0}"/>
                </a:ext>
              </a:extLst>
            </p:cNvPr>
            <p:cNvPicPr>
              <a:picLocks noChangeAspect="1"/>
            </p:cNvPicPr>
            <p:nvPr/>
          </p:nvPicPr>
          <p:blipFill>
            <a:blip r:embed="rId4"/>
            <a:stretch>
              <a:fillRect/>
            </a:stretch>
          </p:blipFill>
          <p:spPr>
            <a:xfrm>
              <a:off x="5038865" y="3437970"/>
              <a:ext cx="4292600" cy="2857500"/>
            </a:xfrm>
            <a:prstGeom prst="rect">
              <a:avLst/>
            </a:prstGeom>
          </p:spPr>
        </p:pic>
        <p:sp>
          <p:nvSpPr>
            <p:cNvPr id="9" name="TextBox 8">
              <a:extLst>
                <a:ext uri="{FF2B5EF4-FFF2-40B4-BE49-F238E27FC236}">
                  <a16:creationId xmlns:a16="http://schemas.microsoft.com/office/drawing/2014/main" id="{A15FFA7D-8918-A64B-803F-3FAD5D23970F}"/>
                </a:ext>
              </a:extLst>
            </p:cNvPr>
            <p:cNvSpPr txBox="1"/>
            <p:nvPr/>
          </p:nvSpPr>
          <p:spPr>
            <a:xfrm>
              <a:off x="9331464" y="3437969"/>
              <a:ext cx="1901555" cy="2094946"/>
            </a:xfrm>
            <a:prstGeom prst="rect">
              <a:avLst/>
            </a:prstGeom>
            <a:noFill/>
          </p:spPr>
          <p:txBody>
            <a:bodyPr wrap="square" rtlCol="0">
              <a:spAutoFit/>
            </a:bodyPr>
            <a:lstStyle/>
            <a:p>
              <a:r>
                <a:rPr lang="en-US" sz="1400" dirty="0"/>
                <a:t>The grumpy cat is eating a donut</a:t>
              </a:r>
            </a:p>
            <a:p>
              <a:endParaRPr lang="en-US" sz="1400" dirty="0"/>
            </a:p>
            <a:p>
              <a:r>
                <a:rPr lang="en-US" sz="1400" dirty="0"/>
                <a:t>The animal is eating a sprinkle donut</a:t>
              </a:r>
            </a:p>
            <a:p>
              <a:endParaRPr lang="en-US" sz="1400" dirty="0"/>
            </a:p>
            <a:p>
              <a:r>
                <a:rPr lang="en-US" sz="1400" dirty="0" err="1"/>
                <a:t>Bartholomeow</a:t>
              </a:r>
              <a:r>
                <a:rPr lang="en-US" sz="1400" dirty="0"/>
                <a:t> is about to eat a pink donut with sprinkles</a:t>
              </a:r>
            </a:p>
          </p:txBody>
        </p:sp>
      </p:grpSp>
      <p:sp>
        <p:nvSpPr>
          <p:cNvPr id="5" name="Slide Number Placeholder 4">
            <a:extLst>
              <a:ext uri="{FF2B5EF4-FFF2-40B4-BE49-F238E27FC236}">
                <a16:creationId xmlns:a16="http://schemas.microsoft.com/office/drawing/2014/main" id="{EDFBA12F-B7D5-BE40-945B-060D67AD05A6}"/>
              </a:ext>
            </a:extLst>
          </p:cNvPr>
          <p:cNvSpPr>
            <a:spLocks noGrp="1"/>
          </p:cNvSpPr>
          <p:nvPr>
            <p:ph type="sldNum" sz="quarter" idx="12"/>
          </p:nvPr>
        </p:nvSpPr>
        <p:spPr/>
        <p:txBody>
          <a:bodyPr/>
          <a:lstStyle/>
          <a:p>
            <a:fld id="{8A7A6979-0714-4377-B894-6BE4C2D6E202}" type="slidenum">
              <a:rPr lang="en-US" smtClean="0"/>
              <a:t>7</a:t>
            </a:fld>
            <a:endParaRPr lang="en-US" dirty="0"/>
          </a:p>
        </p:txBody>
      </p:sp>
    </p:spTree>
    <p:extLst>
      <p:ext uri="{BB962C8B-B14F-4D97-AF65-F5344CB8AC3E}">
        <p14:creationId xmlns:p14="http://schemas.microsoft.com/office/powerpoint/2010/main" val="385349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C389-06CA-B04D-A2C7-3938C429C610}"/>
              </a:ext>
            </a:extLst>
          </p:cNvPr>
          <p:cNvSpPr>
            <a:spLocks noGrp="1"/>
          </p:cNvSpPr>
          <p:nvPr>
            <p:ph type="title"/>
          </p:nvPr>
        </p:nvSpPr>
        <p:spPr>
          <a:xfrm>
            <a:off x="2231136" y="964692"/>
            <a:ext cx="7729728" cy="1188720"/>
          </a:xfrm>
        </p:spPr>
        <p:txBody>
          <a:bodyPr/>
          <a:lstStyle/>
          <a:p>
            <a:r>
              <a:rPr lang="en-US" dirty="0"/>
              <a:t>Examples of Non-Textual Complex Annotations</a:t>
            </a:r>
          </a:p>
        </p:txBody>
      </p:sp>
      <p:pic>
        <p:nvPicPr>
          <p:cNvPr id="7" name="Content Placeholder 6" descr="A close up of text on a whiteboard&#10;&#10;Description automatically generated">
            <a:extLst>
              <a:ext uri="{FF2B5EF4-FFF2-40B4-BE49-F238E27FC236}">
                <a16:creationId xmlns:a16="http://schemas.microsoft.com/office/drawing/2014/main" id="{5026359A-9B6D-4641-A462-8A4B2AA6D8F6}"/>
              </a:ext>
            </a:extLst>
          </p:cNvPr>
          <p:cNvPicPr>
            <a:picLocks noGrp="1" noChangeAspect="1"/>
          </p:cNvPicPr>
          <p:nvPr>
            <p:ph sz="half" idx="2"/>
          </p:nvPr>
        </p:nvPicPr>
        <p:blipFill rotWithShape="1">
          <a:blip r:embed="rId3"/>
          <a:srcRect b="27345"/>
          <a:stretch/>
        </p:blipFill>
        <p:spPr>
          <a:xfrm>
            <a:off x="7205908" y="2299888"/>
            <a:ext cx="2341113" cy="2074894"/>
          </a:xfrm>
        </p:spPr>
      </p:pic>
      <p:pic>
        <p:nvPicPr>
          <p:cNvPr id="3" name="Picture 2" descr="Ranked list">
            <a:extLst>
              <a:ext uri="{FF2B5EF4-FFF2-40B4-BE49-F238E27FC236}">
                <a16:creationId xmlns:a16="http://schemas.microsoft.com/office/drawing/2014/main" id="{74F996B3-156A-254C-BA8E-425D6934ADDC}"/>
              </a:ext>
            </a:extLst>
          </p:cNvPr>
          <p:cNvPicPr>
            <a:picLocks noChangeAspect="1"/>
          </p:cNvPicPr>
          <p:nvPr/>
        </p:nvPicPr>
        <p:blipFill>
          <a:blip r:embed="rId4"/>
          <a:stretch>
            <a:fillRect/>
          </a:stretch>
        </p:blipFill>
        <p:spPr>
          <a:xfrm>
            <a:off x="1604872" y="2299888"/>
            <a:ext cx="3830594" cy="2298357"/>
          </a:xfrm>
          <a:prstGeom prst="rect">
            <a:avLst/>
          </a:prstGeom>
        </p:spPr>
      </p:pic>
      <p:pic>
        <p:nvPicPr>
          <p:cNvPr id="11" name="Picture 10">
            <a:extLst>
              <a:ext uri="{FF2B5EF4-FFF2-40B4-BE49-F238E27FC236}">
                <a16:creationId xmlns:a16="http://schemas.microsoft.com/office/drawing/2014/main" id="{CAC9A971-99D0-A144-A8DF-AE0C970B4D6E}"/>
              </a:ext>
            </a:extLst>
          </p:cNvPr>
          <p:cNvPicPr>
            <a:picLocks noChangeAspect="1"/>
          </p:cNvPicPr>
          <p:nvPr/>
        </p:nvPicPr>
        <p:blipFill>
          <a:blip r:embed="rId5"/>
          <a:stretch>
            <a:fillRect/>
          </a:stretch>
        </p:blipFill>
        <p:spPr>
          <a:xfrm>
            <a:off x="6679096" y="4848012"/>
            <a:ext cx="3879103" cy="1589894"/>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5738F1B1-45F9-F94E-A0FC-C4B2E77E4D36}"/>
              </a:ext>
            </a:extLst>
          </p:cNvPr>
          <p:cNvPicPr>
            <a:picLocks noChangeAspect="1"/>
          </p:cNvPicPr>
          <p:nvPr/>
        </p:nvPicPr>
        <p:blipFill>
          <a:blip r:embed="rId6"/>
          <a:stretch>
            <a:fillRect/>
          </a:stretch>
        </p:blipFill>
        <p:spPr>
          <a:xfrm>
            <a:off x="1604872" y="4984313"/>
            <a:ext cx="3538851" cy="1453593"/>
          </a:xfrm>
          <a:prstGeom prst="rect">
            <a:avLst/>
          </a:prstGeom>
        </p:spPr>
      </p:pic>
      <p:sp>
        <p:nvSpPr>
          <p:cNvPr id="6" name="Slide Number Placeholder 5">
            <a:extLst>
              <a:ext uri="{FF2B5EF4-FFF2-40B4-BE49-F238E27FC236}">
                <a16:creationId xmlns:a16="http://schemas.microsoft.com/office/drawing/2014/main" id="{C6E9C284-DC9D-B647-AB85-DCE394D04DEE}"/>
              </a:ext>
            </a:extLst>
          </p:cNvPr>
          <p:cNvSpPr>
            <a:spLocks noGrp="1"/>
          </p:cNvSpPr>
          <p:nvPr>
            <p:ph type="sldNum" sz="quarter" idx="12"/>
          </p:nvPr>
        </p:nvSpPr>
        <p:spPr>
          <a:xfrm>
            <a:off x="10758922" y="6217920"/>
            <a:ext cx="365760" cy="365760"/>
          </a:xfrm>
        </p:spPr>
        <p:txBody>
          <a:bodyPr/>
          <a:lstStyle/>
          <a:p>
            <a:fld id="{8A7A6979-0714-4377-B894-6BE4C2D6E202}" type="slidenum">
              <a:rPr lang="en-US" smtClean="0"/>
              <a:t>8</a:t>
            </a:fld>
            <a:endParaRPr lang="en-US" dirty="0"/>
          </a:p>
        </p:txBody>
      </p:sp>
      <p:sp>
        <p:nvSpPr>
          <p:cNvPr id="10" name="TextBox 9">
            <a:extLst>
              <a:ext uri="{FF2B5EF4-FFF2-40B4-BE49-F238E27FC236}">
                <a16:creationId xmlns:a16="http://schemas.microsoft.com/office/drawing/2014/main" id="{F7EFC601-5B24-C049-920A-958A21EA8F9A}"/>
              </a:ext>
            </a:extLst>
          </p:cNvPr>
          <p:cNvSpPr txBox="1"/>
          <p:nvPr/>
        </p:nvSpPr>
        <p:spPr>
          <a:xfrm>
            <a:off x="2729953" y="4559448"/>
            <a:ext cx="1288686" cy="369332"/>
          </a:xfrm>
          <a:prstGeom prst="rect">
            <a:avLst/>
          </a:prstGeom>
          <a:noFill/>
        </p:spPr>
        <p:txBody>
          <a:bodyPr wrap="none" rtlCol="0">
            <a:spAutoFit/>
          </a:bodyPr>
          <a:lstStyle/>
          <a:p>
            <a:r>
              <a:rPr lang="en-US" dirty="0"/>
              <a:t>Ranked lists</a:t>
            </a:r>
          </a:p>
        </p:txBody>
      </p:sp>
      <p:sp>
        <p:nvSpPr>
          <p:cNvPr id="19" name="TextBox 18">
            <a:extLst>
              <a:ext uri="{FF2B5EF4-FFF2-40B4-BE49-F238E27FC236}">
                <a16:creationId xmlns:a16="http://schemas.microsoft.com/office/drawing/2014/main" id="{5B00F94A-DB24-8C48-BCB5-01A138DC791E}"/>
              </a:ext>
            </a:extLst>
          </p:cNvPr>
          <p:cNvSpPr txBox="1"/>
          <p:nvPr/>
        </p:nvSpPr>
        <p:spPr>
          <a:xfrm>
            <a:off x="7847376" y="4374782"/>
            <a:ext cx="1058175" cy="369332"/>
          </a:xfrm>
          <a:prstGeom prst="rect">
            <a:avLst/>
          </a:prstGeom>
          <a:noFill/>
        </p:spPr>
        <p:txBody>
          <a:bodyPr wrap="none" rtlCol="0">
            <a:spAutoFit/>
          </a:bodyPr>
          <a:lstStyle/>
          <a:p>
            <a:r>
              <a:rPr lang="en-US" dirty="0"/>
              <a:t>Drawings</a:t>
            </a:r>
          </a:p>
        </p:txBody>
      </p:sp>
      <p:sp>
        <p:nvSpPr>
          <p:cNvPr id="23" name="TextBox 22">
            <a:extLst>
              <a:ext uri="{FF2B5EF4-FFF2-40B4-BE49-F238E27FC236}">
                <a16:creationId xmlns:a16="http://schemas.microsoft.com/office/drawing/2014/main" id="{74B7C0C6-2A58-1A41-8322-27F4A2A1094E}"/>
              </a:ext>
            </a:extLst>
          </p:cNvPr>
          <p:cNvSpPr txBox="1"/>
          <p:nvPr/>
        </p:nvSpPr>
        <p:spPr>
          <a:xfrm>
            <a:off x="8039802" y="6400800"/>
            <a:ext cx="1157689" cy="369332"/>
          </a:xfrm>
          <a:prstGeom prst="rect">
            <a:avLst/>
          </a:prstGeom>
          <a:noFill/>
        </p:spPr>
        <p:txBody>
          <a:bodyPr wrap="none" rtlCol="0">
            <a:spAutoFit/>
          </a:bodyPr>
          <a:lstStyle/>
          <a:p>
            <a:r>
              <a:rPr lang="en-US" dirty="0"/>
              <a:t>Sequences</a:t>
            </a:r>
          </a:p>
        </p:txBody>
      </p:sp>
      <p:sp>
        <p:nvSpPr>
          <p:cNvPr id="25" name="TextBox 24">
            <a:extLst>
              <a:ext uri="{FF2B5EF4-FFF2-40B4-BE49-F238E27FC236}">
                <a16:creationId xmlns:a16="http://schemas.microsoft.com/office/drawing/2014/main" id="{901F4471-4C1F-144F-A0A5-6E4D52D734AF}"/>
              </a:ext>
            </a:extLst>
          </p:cNvPr>
          <p:cNvSpPr txBox="1"/>
          <p:nvPr/>
        </p:nvSpPr>
        <p:spPr>
          <a:xfrm>
            <a:off x="2758487" y="6432480"/>
            <a:ext cx="1231619" cy="369332"/>
          </a:xfrm>
          <a:prstGeom prst="rect">
            <a:avLst/>
          </a:prstGeom>
          <a:noFill/>
        </p:spPr>
        <p:txBody>
          <a:bodyPr wrap="none" rtlCol="0">
            <a:spAutoFit/>
          </a:bodyPr>
          <a:lstStyle/>
          <a:p>
            <a:r>
              <a:rPr lang="en-US" dirty="0"/>
              <a:t>Parse Trees</a:t>
            </a:r>
          </a:p>
        </p:txBody>
      </p:sp>
    </p:spTree>
    <p:extLst>
      <p:ext uri="{BB962C8B-B14F-4D97-AF65-F5344CB8AC3E}">
        <p14:creationId xmlns:p14="http://schemas.microsoft.com/office/powerpoint/2010/main" val="11228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118C9-737A-324F-B056-34594A4CE1AA}"/>
              </a:ext>
            </a:extLst>
          </p:cNvPr>
          <p:cNvSpPr>
            <a:spLocks noGrp="1"/>
          </p:cNvSpPr>
          <p:nvPr>
            <p:ph type="sldNum" sz="quarter" idx="12"/>
          </p:nvPr>
        </p:nvSpPr>
        <p:spPr/>
        <p:txBody>
          <a:bodyPr/>
          <a:lstStyle/>
          <a:p>
            <a:fld id="{8A7A6979-0714-4377-B894-6BE4C2D6E202}" type="slidenum">
              <a:rPr lang="en-US" smtClean="0"/>
              <a:t>9</a:t>
            </a:fld>
            <a:endParaRPr lang="en-US" dirty="0"/>
          </a:p>
        </p:txBody>
      </p:sp>
      <p:sp>
        <p:nvSpPr>
          <p:cNvPr id="9" name="Title 8">
            <a:extLst>
              <a:ext uri="{FF2B5EF4-FFF2-40B4-BE49-F238E27FC236}">
                <a16:creationId xmlns:a16="http://schemas.microsoft.com/office/drawing/2014/main" id="{5687B09C-FA40-964F-A0E5-4C501044556C}"/>
              </a:ext>
            </a:extLst>
          </p:cNvPr>
          <p:cNvSpPr>
            <a:spLocks noGrp="1"/>
          </p:cNvSpPr>
          <p:nvPr>
            <p:ph type="title"/>
          </p:nvPr>
        </p:nvSpPr>
        <p:spPr/>
        <p:txBody>
          <a:bodyPr>
            <a:normAutofit/>
          </a:bodyPr>
          <a:lstStyle/>
          <a:p>
            <a:r>
              <a:rPr lang="en-US" dirty="0"/>
              <a:t>existing probabilistic models for complex annotations? </a:t>
            </a:r>
          </a:p>
        </p:txBody>
      </p:sp>
      <p:sp>
        <p:nvSpPr>
          <p:cNvPr id="11" name="Content Placeholder 10">
            <a:extLst>
              <a:ext uri="{FF2B5EF4-FFF2-40B4-BE49-F238E27FC236}">
                <a16:creationId xmlns:a16="http://schemas.microsoft.com/office/drawing/2014/main" id="{7847501F-C94D-3B45-B2EA-2FF001FCD4AF}"/>
              </a:ext>
            </a:extLst>
          </p:cNvPr>
          <p:cNvSpPr>
            <a:spLocks noGrp="1"/>
          </p:cNvSpPr>
          <p:nvPr>
            <p:ph idx="1"/>
          </p:nvPr>
        </p:nvSpPr>
        <p:spPr>
          <a:xfrm>
            <a:off x="2231136" y="2638044"/>
            <a:ext cx="7729728" cy="4219956"/>
          </a:xfrm>
        </p:spPr>
        <p:txBody>
          <a:bodyPr>
            <a:normAutofit/>
          </a:bodyPr>
          <a:lstStyle/>
          <a:p>
            <a:r>
              <a:rPr lang="en-US" dirty="0"/>
              <a:t>Arbitrarily complex data type</a:t>
            </a:r>
          </a:p>
          <a:p>
            <a:pPr lvl="1"/>
            <a:r>
              <a:rPr lang="en-US" dirty="0"/>
              <a:t>Usually cannot be decomposed into simpler ones</a:t>
            </a:r>
          </a:p>
          <a:p>
            <a:r>
              <a:rPr lang="en-US" dirty="0"/>
              <a:t>Often involve very large or infinite space of possible values </a:t>
            </a:r>
          </a:p>
          <a:p>
            <a:pPr lvl="1"/>
            <a:r>
              <a:rPr lang="en-US" dirty="0"/>
              <a:t># of workers is usually &lt;&lt; size of annotation space</a:t>
            </a:r>
          </a:p>
          <a:p>
            <a:pPr lvl="1"/>
            <a:r>
              <a:rPr lang="en-US" dirty="0"/>
              <a:t>Therefore, less likely to get identical annotations</a:t>
            </a:r>
          </a:p>
          <a:p>
            <a:pPr lvl="1"/>
            <a:r>
              <a:rPr lang="en-US" dirty="0"/>
              <a:t>Aggregation models for simple labels require exact consensus between labels</a:t>
            </a:r>
          </a:p>
          <a:p>
            <a:r>
              <a:rPr lang="en-US" dirty="0"/>
              <a:t>Bespoke, task-specific models such as:</a:t>
            </a:r>
          </a:p>
          <a:p>
            <a:pPr lvl="1"/>
            <a:r>
              <a:rPr lang="en-US" dirty="0"/>
              <a:t>Sequence modeling (Nguyen et al 2017)</a:t>
            </a:r>
          </a:p>
          <a:p>
            <a:pPr lvl="1"/>
            <a:r>
              <a:rPr lang="en-US" dirty="0"/>
              <a:t>Math problems (Lin, Mausam, and Weld 2012)</a:t>
            </a:r>
          </a:p>
          <a:p>
            <a:endParaRPr lang="en-US" dirty="0"/>
          </a:p>
        </p:txBody>
      </p:sp>
    </p:spTree>
    <p:extLst>
      <p:ext uri="{BB962C8B-B14F-4D97-AF65-F5344CB8AC3E}">
        <p14:creationId xmlns:p14="http://schemas.microsoft.com/office/powerpoint/2010/main" val="121994567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1285</Words>
  <Application>Microsoft Macintosh PowerPoint</Application>
  <PresentationFormat>Widescreen</PresentationFormat>
  <Paragraphs>291</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 Math</vt:lpstr>
      <vt:lpstr>Corbel</vt:lpstr>
      <vt:lpstr>Courier New</vt:lpstr>
      <vt:lpstr>Gill Sans MT</vt:lpstr>
      <vt:lpstr>Parcel</vt:lpstr>
      <vt:lpstr>Modeling and Aggregation of Complex ANNOTATIONS</vt:lpstr>
      <vt:lpstr>Outline</vt:lpstr>
      <vt:lpstr>Background</vt:lpstr>
      <vt:lpstr>ANNOTATION AGGREGATION</vt:lpstr>
      <vt:lpstr>Aggregation Models</vt:lpstr>
      <vt:lpstr>From Simple to Complex Labels</vt:lpstr>
      <vt:lpstr>Examples of Free-Text Complex Annotations</vt:lpstr>
      <vt:lpstr>Examples of Non-Textual Complex Annotations</vt:lpstr>
      <vt:lpstr>existing probabilistic models for complex annotations? </vt:lpstr>
      <vt:lpstr>Challenges</vt:lpstr>
      <vt:lpstr>My Work So Far</vt:lpstr>
      <vt:lpstr>Goals for Modeling Complex Annotations</vt:lpstr>
      <vt:lpstr>From Annotations to Annotation Distances</vt:lpstr>
      <vt:lpstr>Conversion to Annotation Distances</vt:lpstr>
      <vt:lpstr>How to Use Distance Matrices for annotation Modeling</vt:lpstr>
      <vt:lpstr>Multidimensional Scaling</vt:lpstr>
      <vt:lpstr>Multidimensional Scaling example</vt:lpstr>
      <vt:lpstr>Multidimensional annotation scaling (MAS)</vt:lpstr>
      <vt:lpstr>MAS Formulation</vt:lpstr>
      <vt:lpstr>MAS Intuition</vt:lpstr>
      <vt:lpstr>Simpler Variant 1: Smallest Average Distance (SAD)</vt:lpstr>
      <vt:lpstr>Simpler Variant 2: Best AvAIlable User (BAU)</vt:lpstr>
      <vt:lpstr>Experiments: Evaluation Data</vt:lpstr>
      <vt:lpstr>Methods Compared</vt:lpstr>
      <vt:lpstr>Results</vt:lpstr>
      <vt:lpstr>Conclusion</vt:lpstr>
      <vt:lpstr>Future and Ongoing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and Aggregation of Complex ANNOTATIONS</dc:title>
  <dc:creator>Alex Braylan</dc:creator>
  <cp:lastModifiedBy>Alex Braylan</cp:lastModifiedBy>
  <cp:revision>2</cp:revision>
  <dcterms:created xsi:type="dcterms:W3CDTF">2019-10-28T16:01:17Z</dcterms:created>
  <dcterms:modified xsi:type="dcterms:W3CDTF">2019-10-28T17:02:54Z</dcterms:modified>
</cp:coreProperties>
</file>